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2"/>
  </p:notes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roxima Nova" charset="1" panose="02000506030000020004"/>
      <p:regular r:id="rId10"/>
    </p:embeddedFont>
    <p:embeddedFont>
      <p:font typeface="Proxima Nova Bold" charset="1" panose="02000506030000020004"/>
      <p:regular r:id="rId11"/>
    </p:embeddedFont>
    <p:embeddedFont>
      <p:font typeface="Proxima Nova Italics" charset="1" panose="02000506030000020004"/>
      <p:regular r:id="rId12"/>
    </p:embeddedFont>
    <p:embeddedFont>
      <p:font typeface="Proxima Nova Bold Italics" charset="1" panose="02000506030000020004"/>
      <p:regular r:id="rId13"/>
    </p:embeddedFont>
    <p:embeddedFont>
      <p:font typeface="Proxima Nova Light" charset="1" panose="02000506030000020004"/>
      <p:regular r:id="rId14"/>
    </p:embeddedFont>
    <p:embeddedFont>
      <p:font typeface="Proxima Nova Light Italics" charset="1" panose="02000506030000020004"/>
      <p:regular r:id="rId15"/>
    </p:embeddedFont>
    <p:embeddedFont>
      <p:font typeface="Proxima Nova Heavy" charset="1" panose="02000506030000020004"/>
      <p:regular r:id="rId16"/>
    </p:embeddedFont>
    <p:embeddedFont>
      <p:font typeface="Proxima Nova Heavy Italics" charset="1" panose="02000506030000020004"/>
      <p:regular r:id="rId17"/>
    </p:embeddedFont>
    <p:embeddedFont>
      <p:font typeface="Open Sans" charset="1" panose="00000000000000000000"/>
      <p:regular r:id="rId18"/>
    </p:embeddedFont>
    <p:embeddedFont>
      <p:font typeface="Open Sans Bold" charset="1" panose="00000000000000000000"/>
      <p:regular r:id="rId19"/>
    </p:embeddedFont>
    <p:embeddedFont>
      <p:font typeface="Open Sans Italics" charset="1" panose="00000000000000000000"/>
      <p:regular r:id="rId20"/>
    </p:embeddedFont>
    <p:embeddedFont>
      <p:font typeface="Open Sans Bold Italics" charset="1" panose="00000000000000000000"/>
      <p:regular r:id="rId21"/>
    </p:embeddedFont>
    <p:embeddedFont>
      <p:font typeface="Open Sans Light" charset="1" panose="00000000000000000000"/>
      <p:regular r:id="rId22"/>
    </p:embeddedFont>
    <p:embeddedFont>
      <p:font typeface="Open Sans Light Italics" charset="1" panose="00000000000000000000"/>
      <p:regular r:id="rId23"/>
    </p:embeddedFont>
    <p:embeddedFont>
      <p:font typeface="Open Sans Medium" charset="1" panose="00000000000000000000"/>
      <p:regular r:id="rId24"/>
    </p:embeddedFont>
    <p:embeddedFont>
      <p:font typeface="Open Sans Medium Italics" charset="1" panose="00000000000000000000"/>
      <p:regular r:id="rId25"/>
    </p:embeddedFont>
    <p:embeddedFont>
      <p:font typeface="Open Sans Semi-Bold" charset="1" panose="00000000000000000000"/>
      <p:regular r:id="rId26"/>
    </p:embeddedFont>
    <p:embeddedFont>
      <p:font typeface="Open Sans Semi-Bold Italics" charset="1" panose="00000000000000000000"/>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notesMasters/notesMaster1.xml" Type="http://schemas.openxmlformats.org/officeDocument/2006/relationships/notesMaster"/><Relationship Id="rId63" Target="theme/theme2.xml" Type="http://schemas.openxmlformats.org/officeDocument/2006/relationships/theme"/><Relationship Id="rId64" Target="notesSlides/notesSlide1.xml" Type="http://schemas.openxmlformats.org/officeDocument/2006/relationships/notesSlide"/><Relationship Id="rId65" Target="notesSlides/notesSlide2.xml" Type="http://schemas.openxmlformats.org/officeDocument/2006/relationships/notesSlide"/><Relationship Id="rId66" Target="notesSlides/notesSlide3.xml" Type="http://schemas.openxmlformats.org/officeDocument/2006/relationships/notesSlide"/><Relationship Id="rId67" Target="notesSlides/notesSlide4.xml" Type="http://schemas.openxmlformats.org/officeDocument/2006/relationships/notesSlide"/><Relationship Id="rId68" Target="notesSlides/notesSlide5.xml" Type="http://schemas.openxmlformats.org/officeDocument/2006/relationships/notesSlide"/><Relationship Id="rId69" Target="notesSlides/notesSlide6.xml" Type="http://schemas.openxmlformats.org/officeDocument/2006/relationships/notesSlide"/><Relationship Id="rId7" Target="fonts/font7.fntdata" Type="http://schemas.openxmlformats.org/officeDocument/2006/relationships/font"/><Relationship Id="rId70" Target="notesSlides/notesSlide7.xml" Type="http://schemas.openxmlformats.org/officeDocument/2006/relationships/notesSlide"/><Relationship Id="rId71" Target="notesSlides/notesSlide8.xml" Type="http://schemas.openxmlformats.org/officeDocument/2006/relationships/notesSlide"/><Relationship Id="rId72" Target="notesSlides/notesSlide9.xml" Type="http://schemas.openxmlformats.org/officeDocument/2006/relationships/notesSlide"/><Relationship Id="rId73" Target="notesSlides/notesSlide10.xml" Type="http://schemas.openxmlformats.org/officeDocument/2006/relationships/notesSlide"/><Relationship Id="rId74" Target="notesSlides/notesSlide11.xml" Type="http://schemas.openxmlformats.org/officeDocument/2006/relationships/notesSlide"/><Relationship Id="rId75" Target="notesSlides/notesSlide12.xml" Type="http://schemas.openxmlformats.org/officeDocument/2006/relationships/notesSlide"/><Relationship Id="rId76" Target="notesSlides/notesSlide13.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Everyone,</a:t>
            </a:r>
          </a:p>
          <a:p>
            <a:r>
              <a:rPr lang="en-US"/>
              <a:t/>
            </a:r>
          </a:p>
          <a:p>
            <a:r>
              <a:rPr lang="en-US"/>
              <a:t>My name is Petra Ribiczey Rüegger, I am the PM of KPI app team: The Helgitas. </a:t>
            </a:r>
          </a:p>
          <a:p>
            <a:r>
              <a:rPr lang="en-US"/>
              <a:t/>
            </a:r>
          </a:p>
          <a:p>
            <a:r>
              <a:rPr lang="en-US"/>
              <a:t>Today, with Monica and Soraia, we are going to present you the Impact Tracker.</a:t>
            </a:r>
          </a:p>
          <a:p>
            <a:r>
              <a:rPr lang="en-US"/>
              <a:t/>
            </a:r>
          </a:p>
          <a:p>
            <a:r>
              <a:rPr lang="en-US"/>
              <a:t>But first, meet The Helgitas...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now a couple of learning points....</a:t>
            </a:r>
          </a:p>
          <a:p>
            <a:r>
              <a:rPr lang="en-US"/>
              <a:t>It has been a delightful experience!</a:t>
            </a:r>
          </a:p>
          <a:p>
            <a:r>
              <a:rPr lang="en-US"/>
              <a:t/>
            </a:r>
          </a:p>
          <a:p>
            <a:r>
              <a:rPr lang="en-US"/>
              <a:t>We learned how to adapt to compensate for the one missing developer as we focused on the skills we had.</a:t>
            </a:r>
          </a:p>
          <a:p>
            <a:r>
              <a:rPr lang="en-US"/>
              <a:t/>
            </a:r>
          </a:p>
          <a:p>
            <a:r>
              <a:rPr lang="en-US"/>
              <a:t>We learned how to build a product from an idea. </a:t>
            </a:r>
          </a:p>
          <a:p>
            <a:r>
              <a:rPr lang="en-US"/>
              <a:t/>
            </a:r>
          </a:p>
          <a:p>
            <a:r>
              <a:rPr lang="en-US"/>
              <a:t>We learned to use great platforms and tools, like Supabase and fly.io that women++ have introduced to us.</a:t>
            </a:r>
          </a:p>
          <a:p>
            <a:r>
              <a:rPr lang="en-US"/>
              <a:t/>
            </a:r>
          </a:p>
          <a:p>
            <a:r>
              <a:rPr lang="en-US"/>
              <a:t>[End with]</a:t>
            </a:r>
          </a:p>
          <a:p>
            <a:r>
              <a:rPr lang="en-US"/>
              <a:t>Thank you very much! </a:t>
            </a:r>
          </a:p>
          <a:p>
            <a:r>
              <a:rPr lang="en-US"/>
              <a:t>We are ready to answer your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for your attention.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Who are we?</a:t>
            </a:r>
          </a:p>
          <a:p>
            <a:r>
              <a:rPr lang="en-US"/>
              <a:t/>
            </a:r>
          </a:p>
          <a:p>
            <a:r>
              <a:rPr lang="en-US"/>
              <a:t/>
            </a:r>
          </a:p>
          <a:p>
            <a:r>
              <a:rPr lang="en-US"/>
              <a:t/>
            </a:r>
          </a:p>
          <a:p>
            <a:r>
              <a:rPr lang="en-US"/>
              <a:t/>
            </a:r>
          </a:p>
          <a:p>
            <a:r>
              <a:rPr lang="en-US"/>
              <a:t>End: What is our challenge?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have a task to help Pro Juventute to optimize their KPI management.</a:t>
            </a:r>
          </a:p>
          <a:p>
            <a:r>
              <a:rPr lang="en-US"/>
              <a:t/>
            </a:r>
          </a:p>
          <a:p>
            <a:r>
              <a:rPr lang="en-US"/>
              <a:t>For those of you who don't know, Pro Juventute is a Swiss charitable organization helping children and young people in Switzerland.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did the project with 2 target groups in mind:</a:t>
            </a:r>
          </a:p>
          <a:p>
            <a:r>
              <a:rPr lang="en-US"/>
              <a:t> - The Data Manager, Helga, the "Gatekeeper" here</a:t>
            </a:r>
          </a:p>
          <a:p>
            <a:r>
              <a:rPr lang="en-US"/>
              <a:t>- the Pro Juventute team "Economists", KPI owners, represented by Gita</a:t>
            </a:r>
          </a:p>
          <a:p>
            <a:r>
              <a:rPr lang="en-US"/>
              <a:t/>
            </a:r>
          </a:p>
          <a:p>
            <a:r>
              <a:rPr lang="en-US"/>
              <a:t>Helga, the Gatekeeper, is super tech-savvy. She will be the administrator of our app: she will set up the KPIs and will maintain the system. </a:t>
            </a:r>
          </a:p>
          <a:p>
            <a:r>
              <a:rPr lang="en-US"/>
              <a:t/>
            </a:r>
          </a:p>
          <a:p>
            <a:r>
              <a:rPr lang="en-US"/>
              <a:t>Gita is the typical team Economist, she is the one updating team KPIs with new values regularly. She isn't tech savvy,  and often gets confused by technical tasks.</a:t>
            </a:r>
          </a:p>
          <a:p>
            <a:r>
              <a:rPr lang="en-US"/>
              <a:t/>
            </a:r>
          </a:p>
          <a:p>
            <a:r>
              <a:rPr lang="en-US"/>
              <a:t>So we built the app with her in mind.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Problems start at the data collection as Pro Juventute uses one big Excel sheet for this task.</a:t>
            </a:r>
          </a:p>
          <a:p>
            <a:r>
              <a:rPr lang="en-US"/>
              <a:t/>
            </a:r>
          </a:p>
          <a:p>
            <a:r>
              <a:rPr lang="en-US"/>
              <a:t>Just imagine, you as an Ecomonist, want to add fresh data to the KPI tracking sheet. You sit down, open this huuuge excel sheet, only to find that somebody has deleted your previous rows, and then the new cell is blocked, you don't know what to do... you feel quite frustrated and annoyed. </a:t>
            </a:r>
          </a:p>
          <a:p>
            <a:r>
              <a:rPr lang="en-US"/>
              <a:t>And this happens regurarly.</a:t>
            </a:r>
          </a:p>
          <a:p>
            <a:r>
              <a:rPr lang="en-US"/>
              <a:t/>
            </a:r>
          </a:p>
          <a:p>
            <a:r>
              <a:rPr lang="en-US"/>
              <a:t>So you see, in the current process, adding new KPI values is cumbersome, there are lots of errors, data can get lost. </a:t>
            </a:r>
          </a:p>
          <a:p>
            <a:r>
              <a:rPr lang="en-US"/>
              <a:t/>
            </a:r>
          </a:p>
          <a:p>
            <a:r>
              <a:rPr lang="en-US"/>
              <a:t>Excel wasn't built to be used this way, especially not by people who aren't tech-savvy.</a:t>
            </a:r>
          </a:p>
          <a:p>
            <a:r>
              <a:rPr lang="en-US"/>
              <a:t/>
            </a:r>
          </a:p>
          <a:p>
            <a:r>
              <a:rPr lang="en-US"/>
              <a:t>[End with:]</a:t>
            </a:r>
          </a:p>
          <a:p>
            <a:r>
              <a:rPr lang="en-US"/>
              <a:t>So, with this in mind,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created a simple and easy-to-use MVP.</a:t>
            </a:r>
          </a:p>
          <a:p>
            <a:r>
              <a:rPr lang="en-US"/>
              <a:t/>
            </a:r>
          </a:p>
          <a:p>
            <a:r>
              <a:rPr lang="en-US"/>
              <a:t>We said that it's the Economist who needs help most.</a:t>
            </a:r>
          </a:p>
          <a:p>
            <a:r>
              <a:rPr lang="en-US"/>
              <a:t/>
            </a:r>
          </a:p>
          <a:p>
            <a:r>
              <a:rPr lang="en-US"/>
              <a:t>SLIDE </a:t>
            </a:r>
          </a:p>
          <a:p>
            <a:r>
              <a:rPr lang="en-US"/>
              <a:t/>
            </a:r>
          </a:p>
          <a:p>
            <a:r>
              <a:rPr lang="en-US"/>
              <a:t>And now Soraia and Monica, fellow Helgitas, are going to demo Impact Tracker.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[Soraia]</a:t>
            </a:r>
          </a:p>
          <a:p>
            <a:r>
              <a:rPr lang="en-US"/>
              <a:t>Impact Tracker is a web app offering a simple, stress-free alternative to the current KPI tracking process.</a:t>
            </a:r>
          </a:p>
          <a:p>
            <a:r>
              <a:rPr lang="en-US"/>
              <a:t>- We have separate workflows and dashboards for the Gatekeeper and the Economists.</a:t>
            </a:r>
          </a:p>
          <a:p>
            <a:r>
              <a:rPr lang="en-US"/>
              <a:t>- The access is role-based following our RLS implementation.</a:t>
            </a:r>
          </a:p>
          <a:p>
            <a:r>
              <a:rPr lang="en-US"/>
              <a:t/>
            </a:r>
          </a:p>
          <a:p>
            <a:r>
              <a:rPr lang="en-US"/>
              <a:t>Let's start with the Gatekeeper:</a:t>
            </a:r>
          </a:p>
          <a:p>
            <a:r>
              <a:rPr lang="en-US"/>
              <a:t/>
            </a:r>
          </a:p>
          <a:p>
            <a:r>
              <a:rPr lang="en-US"/>
              <a:t>- In the "Users" tab, the GK is able to modify the app's users role and, in the future, add and delete users.</a:t>
            </a:r>
          </a:p>
          <a:p>
            <a:r>
              <a:rPr lang="en-US"/>
              <a:t/>
            </a:r>
          </a:p>
          <a:p>
            <a:r>
              <a:rPr lang="en-US"/>
              <a:t>Moving to the Dashboard tab:</a:t>
            </a:r>
          </a:p>
          <a:p>
            <a:r>
              <a:rPr lang="en-US"/>
              <a:t/>
            </a:r>
          </a:p>
          <a:p>
            <a:r>
              <a:rPr lang="en-US"/>
              <a:t>- Right out the bat, the GK has a list of all the KPIs he created.</a:t>
            </a:r>
          </a:p>
          <a:p>
            <a:r>
              <a:rPr lang="en-US"/>
              <a:t>- Setting up a new KPI takes less than a minute.</a:t>
            </a:r>
          </a:p>
          <a:p>
            <a:r>
              <a:rPr lang="en-US"/>
              <a:t>- The same goes for editing and, of course, deleting a KPI.</a:t>
            </a:r>
          </a:p>
          <a:p>
            <a:r>
              <a:rPr lang="en-US"/>
              <a:t/>
            </a:r>
          </a:p>
          <a:p>
            <a:r>
              <a:rPr lang="en-US"/>
              <a:t>[Monica]</a:t>
            </a:r>
          </a:p>
          <a:p>
            <a:r>
              <a:rPr lang="en-US"/>
              <a:t>Let's continue with the Economist's dashboard:</a:t>
            </a:r>
          </a:p>
          <a:p>
            <a:r>
              <a:rPr lang="en-US"/>
              <a:t>- The Economist sees only her own team's KPIs, with a separate table to show the items that need a new value</a:t>
            </a:r>
          </a:p>
          <a:p>
            <a:r>
              <a:rPr lang="en-US"/>
              <a:t>- After 2 simple clicks, they can enter new KPI values using this simple form. </a:t>
            </a:r>
          </a:p>
          <a:p>
            <a:r>
              <a:rPr lang="en-US"/>
              <a:t>- In case of an incorrect entry, an error message guides the Economist to correct the input. This is the automatic validation of the value.</a:t>
            </a:r>
          </a:p>
          <a:p>
            <a:r>
              <a:rPr lang="en-US"/>
              <a:t>- Once the value is correct, a request for a quick confirmation pops up, to make sure really all is good. </a:t>
            </a:r>
          </a:p>
          <a:p>
            <a:r>
              <a:rPr lang="en-US"/>
              <a:t>- After submission to the database, the KPI value appears in a separate table, for downloading, and we can also visualize the KPI development easily.</a:t>
            </a:r>
          </a:p>
          <a:p>
            <a:r>
              <a:rPr lang="en-US"/>
              <a:t/>
            </a:r>
          </a:p>
          <a:p>
            <a:r>
              <a:rPr lang="en-US"/>
              <a:t>For viewing all Pro Juventute's past and present KPIs, there is a separate table reachable from the side bar.</a:t>
            </a:r>
          </a:p>
          <a:p>
            <a:r>
              <a:rPr lang="en-US"/>
              <a:t/>
            </a:r>
          </a:p>
          <a:p>
            <a:r>
              <a:rPr lang="en-US"/>
              <a:t>Intuitive, isn't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a technical perspective, Impact Tracker </a:t>
            </a:r>
          </a:p>
          <a:p>
            <a:r>
              <a:rPr lang="en-US"/>
              <a:t>is a single-page application (SPA)</a:t>
            </a:r>
          </a:p>
          <a:p>
            <a:r>
              <a:rPr lang="en-US"/>
              <a:t>- Uses Supabase with integrated database and REST APIs and SSO</a:t>
            </a:r>
          </a:p>
          <a:p>
            <a:r>
              <a:rPr lang="en-US"/>
              <a:t>- Runs on Fly.io</a:t>
            </a:r>
          </a:p>
          <a:p>
            <a:r>
              <a:rPr lang="en-US"/>
              <a:t>- For visualization we have integrated with Tableau</a:t>
            </a:r>
          </a:p>
          <a:p>
            <a:r>
              <a:rPr lang="en-US"/>
              <a:t/>
            </a:r>
          </a:p>
          <a:p>
            <a:r>
              <a:rPr lang="en-US"/>
              <a:t>[End with:]</a:t>
            </a:r>
          </a:p>
          <a:p>
            <a:r>
              <a:rPr lang="en-US"/>
              <a:t>We designed a couple of features for the future as well, that I'd like to share with you.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In the future, users will be able to choose their preferred language in the platform after it's been localized</a:t>
            </a:r>
          </a:p>
          <a:p>
            <a:r>
              <a:rPr lang="en-US"/>
              <a:t>- Economists will be able to request the setting up of new KPIs in the app.</a:t>
            </a:r>
          </a:p>
          <a:p>
            <a:r>
              <a:rPr lang="en-US"/>
              <a:t>- New economists will be able to ask for access from the Login page</a:t>
            </a:r>
          </a:p>
          <a:p>
            <a:r>
              <a:rPr lang="en-US"/>
              <a:t>- And the Gatekeeper will be able to fully manage all users from the dashboard.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6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6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66.gif" Type="http://schemas.openxmlformats.org/officeDocument/2006/relationships/image"/><Relationship Id="rId2" Target="../notesSlides/notesSlide13.xml" Type="http://schemas.openxmlformats.org/officeDocument/2006/relationships/notesSlide"/><Relationship Id="rId3" Target="../media/image64.png" Type="http://schemas.openxmlformats.org/officeDocument/2006/relationships/image"/><Relationship Id="rId4" Target="../media/image65.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4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jpeg" Type="http://schemas.openxmlformats.org/officeDocument/2006/relationships/image"/><Relationship Id="rId16" Target="../media/image16.png" Type="http://schemas.openxmlformats.org/officeDocument/2006/relationships/image"/><Relationship Id="rId17" Target="../media/image17.jpeg" Type="http://schemas.openxmlformats.org/officeDocument/2006/relationships/image"/><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 Id="rId9"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2" Target="../notesSlides/notesSlide3.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2" Target="../notesSlides/notesSlide4.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3.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2" Target="../notesSlides/notesSlide6.xml" Type="http://schemas.openxmlformats.org/officeDocument/2006/relationships/notesSlide"/><Relationship Id="rId3" Target="../media/image38.png" Type="http://schemas.openxmlformats.org/officeDocument/2006/relationships/image"/><Relationship Id="rId4" Target="../media/image3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0.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1.png" Type="http://schemas.openxmlformats.org/officeDocument/2006/relationships/image"/><Relationship Id="rId6" Target="../media/image44.jpeg" Type="http://schemas.openxmlformats.org/officeDocument/2006/relationships/image"/><Relationship Id="rId7" Target="../media/VAFzGfaGWM4.mp4" Type="http://schemas.openxmlformats.org/officeDocument/2006/relationships/video"/><Relationship Id="rId8" Target="../media/VAFzGfaGWM4.mp4" Type="http://schemas.microsoft.com/office/2007/relationships/media"/></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VAFzIJRlFoI.mp4" Type="http://schemas.openxmlformats.org/officeDocument/2006/relationships/video"/><Relationship Id="rId4" Target="../media/VAFzIJRlFoI.mp4" Type="http://schemas.microsoft.com/office/2007/relationships/media"/></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12" Target="../media/image53.png" Type="http://schemas.openxmlformats.org/officeDocument/2006/relationships/image"/><Relationship Id="rId13" Target="../media/image54.png" Type="http://schemas.openxmlformats.org/officeDocument/2006/relationships/image"/><Relationship Id="rId14" Target="../media/image55.png" Type="http://schemas.openxmlformats.org/officeDocument/2006/relationships/image"/><Relationship Id="rId15" Target="../media/image56.png" Type="http://schemas.openxmlformats.org/officeDocument/2006/relationships/image"/><Relationship Id="rId16" Target="../media/image57.png" Type="http://schemas.openxmlformats.org/officeDocument/2006/relationships/image"/><Relationship Id="rId17" Target="../media/image58.png" Type="http://schemas.openxmlformats.org/officeDocument/2006/relationships/image"/><Relationship Id="rId18" Target="../media/image59.png" Type="http://schemas.openxmlformats.org/officeDocument/2006/relationships/image"/><Relationship Id="rId2" Target="../notesSlides/notesSlide8.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9149" y="2210058"/>
            <a:ext cx="13629702" cy="1624983"/>
          </a:xfrm>
          <a:custGeom>
            <a:avLst/>
            <a:gdLst/>
            <a:ahLst/>
            <a:cxnLst/>
            <a:rect r="r" b="b" t="t" l="l"/>
            <a:pathLst>
              <a:path h="1624983" w="13629702">
                <a:moveTo>
                  <a:pt x="0" y="0"/>
                </a:moveTo>
                <a:lnTo>
                  <a:pt x="13629702" y="0"/>
                </a:lnTo>
                <a:lnTo>
                  <a:pt x="13629702" y="1624983"/>
                </a:lnTo>
                <a:lnTo>
                  <a:pt x="0" y="1624983"/>
                </a:lnTo>
                <a:lnTo>
                  <a:pt x="0" y="0"/>
                </a:lnTo>
                <a:close/>
              </a:path>
            </a:pathLst>
          </a:custGeom>
          <a:blipFill>
            <a:blip r:embed="rId3"/>
            <a:stretch>
              <a:fillRect l="0" t="0" r="0" b="0"/>
            </a:stretch>
          </a:blipFill>
        </p:spPr>
      </p:sp>
      <p:sp>
        <p:nvSpPr>
          <p:cNvPr name="Freeform 3" id="3"/>
          <p:cNvSpPr/>
          <p:nvPr/>
        </p:nvSpPr>
        <p:spPr>
          <a:xfrm flipH="false" flipV="false" rot="0">
            <a:off x="3051798" y="5220746"/>
            <a:ext cx="12139031" cy="5983531"/>
          </a:xfrm>
          <a:custGeom>
            <a:avLst/>
            <a:gdLst/>
            <a:ahLst/>
            <a:cxnLst/>
            <a:rect r="r" b="b" t="t" l="l"/>
            <a:pathLst>
              <a:path h="5983531" w="12139031">
                <a:moveTo>
                  <a:pt x="0" y="0"/>
                </a:moveTo>
                <a:lnTo>
                  <a:pt x="12139031" y="0"/>
                </a:lnTo>
                <a:lnTo>
                  <a:pt x="12139031" y="5983531"/>
                </a:lnTo>
                <a:lnTo>
                  <a:pt x="0" y="5983531"/>
                </a:lnTo>
                <a:lnTo>
                  <a:pt x="0" y="0"/>
                </a:lnTo>
                <a:close/>
              </a:path>
            </a:pathLst>
          </a:custGeom>
          <a:blipFill>
            <a:blip r:embed="rId4"/>
            <a:stretch>
              <a:fillRect l="0" t="0" r="0" b="0"/>
            </a:stretch>
          </a:blipFill>
        </p:spPr>
      </p:sp>
      <p:sp>
        <p:nvSpPr>
          <p:cNvPr name="TextBox 4" id="4"/>
          <p:cNvSpPr txBox="true"/>
          <p:nvPr/>
        </p:nvSpPr>
        <p:spPr>
          <a:xfrm rot="0">
            <a:off x="3124830" y="4235091"/>
            <a:ext cx="12038340" cy="547528"/>
          </a:xfrm>
          <a:prstGeom prst="rect">
            <a:avLst/>
          </a:prstGeom>
        </p:spPr>
        <p:txBody>
          <a:bodyPr anchor="t" rtlCol="false" tIns="0" lIns="0" bIns="0" rIns="0">
            <a:spAutoFit/>
          </a:bodyPr>
          <a:lstStyle/>
          <a:p>
            <a:pPr>
              <a:lnSpc>
                <a:spcPts val="4403"/>
              </a:lnSpc>
            </a:pPr>
            <a:r>
              <a:rPr lang="en-US" sz="3387">
                <a:solidFill>
                  <a:srgbClr val="0274B3"/>
                </a:solidFill>
                <a:latin typeface="Montserrat Bold"/>
              </a:rPr>
              <a:t>Helping Pro Juventute track impact and change lives</a:t>
            </a:r>
          </a:p>
        </p:txBody>
      </p:sp>
      <p:sp>
        <p:nvSpPr>
          <p:cNvPr name="TextBox 5" id="5"/>
          <p:cNvSpPr txBox="true"/>
          <p:nvPr/>
        </p:nvSpPr>
        <p:spPr>
          <a:xfrm rot="0">
            <a:off x="6372002" y="1101435"/>
            <a:ext cx="5543995" cy="670560"/>
          </a:xfrm>
          <a:prstGeom prst="rect">
            <a:avLst/>
          </a:prstGeom>
        </p:spPr>
        <p:txBody>
          <a:bodyPr anchor="t" rtlCol="false" tIns="0" lIns="0" bIns="0" rIns="0">
            <a:spAutoFit/>
          </a:bodyPr>
          <a:lstStyle/>
          <a:p>
            <a:pPr algn="ctr">
              <a:lnSpc>
                <a:spcPts val="5459"/>
              </a:lnSpc>
            </a:pPr>
            <a:r>
              <a:rPr lang="en-US" sz="4199">
                <a:solidFill>
                  <a:srgbClr val="0274B3"/>
                </a:solidFill>
                <a:latin typeface="Montserrat"/>
              </a:rPr>
              <a:t>The Helgitas present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674988"/>
            <a:ext cx="10715269" cy="5435600"/>
          </a:xfrm>
          <a:prstGeom prst="rect">
            <a:avLst/>
          </a:prstGeom>
        </p:spPr>
        <p:txBody>
          <a:bodyPr anchor="t" rtlCol="false" tIns="0" lIns="0" bIns="0" rIns="0">
            <a:spAutoFit/>
          </a:bodyPr>
          <a:lstStyle/>
          <a:p>
            <a:pPr>
              <a:lnSpc>
                <a:spcPts val="5439"/>
              </a:lnSpc>
            </a:pPr>
            <a:r>
              <a:rPr lang="en-US" sz="3199">
                <a:solidFill>
                  <a:srgbClr val="29261D"/>
                </a:solidFill>
                <a:latin typeface="Open Sans"/>
              </a:rPr>
              <a:t>For the Economist: </a:t>
            </a:r>
          </a:p>
          <a:p>
            <a:pPr marL="690879" indent="-345439" lvl="1">
              <a:lnSpc>
                <a:spcPts val="5439"/>
              </a:lnSpc>
              <a:buFont typeface="Arial"/>
              <a:buChar char="•"/>
            </a:pPr>
            <a:r>
              <a:rPr lang="en-US" sz="3199">
                <a:solidFill>
                  <a:srgbClr val="29261D"/>
                </a:solidFill>
                <a:latin typeface="Open Sans"/>
              </a:rPr>
              <a:t>The app will be </a:t>
            </a:r>
            <a:r>
              <a:rPr lang="en-US" sz="3199">
                <a:solidFill>
                  <a:srgbClr val="0274B3"/>
                </a:solidFill>
                <a:latin typeface="Open Sans Bold"/>
              </a:rPr>
              <a:t>multilingual</a:t>
            </a:r>
          </a:p>
          <a:p>
            <a:pPr marL="690879" indent="-345439" lvl="1">
              <a:lnSpc>
                <a:spcPts val="5439"/>
              </a:lnSpc>
              <a:buFont typeface="Arial"/>
              <a:buChar char="•"/>
            </a:pPr>
            <a:r>
              <a:rPr lang="en-US" sz="3199">
                <a:solidFill>
                  <a:srgbClr val="0274B3"/>
                </a:solidFill>
                <a:latin typeface="Open Sans Bold"/>
              </a:rPr>
              <a:t>New KPI request form</a:t>
            </a:r>
            <a:r>
              <a:rPr lang="en-US" sz="3199">
                <a:solidFill>
                  <a:srgbClr val="29261D"/>
                </a:solidFill>
                <a:latin typeface="Open Sans"/>
              </a:rPr>
              <a:t> can be filled in and sent to Gatekeeper</a:t>
            </a:r>
          </a:p>
          <a:p>
            <a:pPr marL="690879" indent="-345439" lvl="1">
              <a:lnSpc>
                <a:spcPts val="5439"/>
              </a:lnSpc>
              <a:buFont typeface="Arial"/>
              <a:buChar char="•"/>
            </a:pPr>
            <a:r>
              <a:rPr lang="en-US" sz="3199">
                <a:solidFill>
                  <a:srgbClr val="0274B3"/>
                </a:solidFill>
                <a:latin typeface="Open Sans Bold"/>
              </a:rPr>
              <a:t>Request</a:t>
            </a:r>
            <a:r>
              <a:rPr lang="en-US" sz="3199">
                <a:solidFill>
                  <a:srgbClr val="0274B3"/>
                </a:solidFill>
                <a:latin typeface="Open Sans"/>
              </a:rPr>
              <a:t> </a:t>
            </a:r>
            <a:r>
              <a:rPr lang="en-US" sz="3199">
                <a:solidFill>
                  <a:srgbClr val="0274B3"/>
                </a:solidFill>
                <a:latin typeface="Open Sans Bold"/>
              </a:rPr>
              <a:t>access</a:t>
            </a:r>
            <a:r>
              <a:rPr lang="en-US" sz="3199">
                <a:solidFill>
                  <a:srgbClr val="29261D"/>
                </a:solidFill>
                <a:latin typeface="Open Sans"/>
              </a:rPr>
              <a:t> on the Login page</a:t>
            </a:r>
          </a:p>
          <a:p>
            <a:pPr>
              <a:lnSpc>
                <a:spcPts val="5439"/>
              </a:lnSpc>
            </a:pPr>
          </a:p>
          <a:p>
            <a:pPr>
              <a:lnSpc>
                <a:spcPts val="5439"/>
              </a:lnSpc>
            </a:pPr>
            <a:r>
              <a:rPr lang="en-US" sz="3199">
                <a:solidFill>
                  <a:srgbClr val="29261D"/>
                </a:solidFill>
                <a:latin typeface="Open Sans"/>
              </a:rPr>
              <a:t>For the Gatekeeper: </a:t>
            </a:r>
          </a:p>
          <a:p>
            <a:pPr marL="690879" indent="-345439" lvl="1">
              <a:lnSpc>
                <a:spcPts val="5439"/>
              </a:lnSpc>
              <a:buFont typeface="Arial"/>
              <a:buChar char="•"/>
            </a:pPr>
            <a:r>
              <a:rPr lang="en-US" sz="3199">
                <a:solidFill>
                  <a:srgbClr val="0274B3"/>
                </a:solidFill>
                <a:latin typeface="Open Sans Bold"/>
              </a:rPr>
              <a:t>User administration</a:t>
            </a:r>
            <a:r>
              <a:rPr lang="en-US" sz="3199">
                <a:solidFill>
                  <a:srgbClr val="0274B3"/>
                </a:solidFill>
                <a:latin typeface="Open Sans"/>
              </a:rPr>
              <a:t> </a:t>
            </a:r>
            <a:r>
              <a:rPr lang="en-US" sz="3199">
                <a:solidFill>
                  <a:srgbClr val="29261D"/>
                </a:solidFill>
                <a:latin typeface="Open Sans"/>
              </a:rPr>
              <a:t>on Gatekeeper dashboard</a:t>
            </a:r>
          </a:p>
        </p:txBody>
      </p:sp>
      <p:sp>
        <p:nvSpPr>
          <p:cNvPr name="Freeform 3" id="3"/>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14469" y="1940056"/>
            <a:ext cx="6970115" cy="6839191"/>
          </a:xfrm>
          <a:custGeom>
            <a:avLst/>
            <a:gdLst/>
            <a:ahLst/>
            <a:cxnLst/>
            <a:rect r="r" b="b" t="t" l="l"/>
            <a:pathLst>
              <a:path h="6839191" w="6970115">
                <a:moveTo>
                  <a:pt x="0" y="0"/>
                </a:moveTo>
                <a:lnTo>
                  <a:pt x="6970114" y="0"/>
                </a:lnTo>
                <a:lnTo>
                  <a:pt x="6970114" y="6839192"/>
                </a:lnTo>
                <a:lnTo>
                  <a:pt x="0" y="6839192"/>
                </a:lnTo>
                <a:lnTo>
                  <a:pt x="0" y="0"/>
                </a:lnTo>
                <a:close/>
              </a:path>
            </a:pathLst>
          </a:custGeom>
          <a:blipFill>
            <a:blip r:embed="rId5"/>
            <a:stretch>
              <a:fillRect l="0" t="0" r="0" b="-6922"/>
            </a:stretch>
          </a:blipFill>
        </p:spPr>
      </p:sp>
      <p:sp>
        <p:nvSpPr>
          <p:cNvPr name="TextBox 5" id="5"/>
          <p:cNvSpPr txBox="true"/>
          <p:nvPr/>
        </p:nvSpPr>
        <p:spPr>
          <a:xfrm rot="0">
            <a:off x="1028700" y="2169117"/>
            <a:ext cx="5860364" cy="727711"/>
          </a:xfrm>
          <a:prstGeom prst="rect">
            <a:avLst/>
          </a:prstGeom>
        </p:spPr>
        <p:txBody>
          <a:bodyPr anchor="t" rtlCol="false" tIns="0" lIns="0" bIns="0" rIns="0">
            <a:spAutoFit/>
          </a:bodyPr>
          <a:lstStyle/>
          <a:p>
            <a:pPr>
              <a:lnSpc>
                <a:spcPts val="5400"/>
              </a:lnSpc>
            </a:pPr>
            <a:r>
              <a:rPr lang="en-US" sz="5400" spc="54">
                <a:solidFill>
                  <a:srgbClr val="0274B3"/>
                </a:solidFill>
                <a:latin typeface="Montserrat Bold"/>
              </a:rPr>
              <a:t>Future features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166270"/>
            <a:ext cx="16230600" cy="3378200"/>
          </a:xfrm>
          <a:prstGeom prst="rect">
            <a:avLst/>
          </a:prstGeom>
        </p:spPr>
        <p:txBody>
          <a:bodyPr anchor="t" rtlCol="false" tIns="0" lIns="0" bIns="0" rIns="0">
            <a:spAutoFit/>
          </a:bodyPr>
          <a:lstStyle/>
          <a:p>
            <a:pPr marL="690881" indent="-345440" lvl="1">
              <a:lnSpc>
                <a:spcPts val="5440"/>
              </a:lnSpc>
              <a:buFont typeface="Arial"/>
              <a:buChar char="•"/>
            </a:pPr>
            <a:r>
              <a:rPr lang="en-US" sz="3200">
                <a:solidFill>
                  <a:srgbClr val="29261D"/>
                </a:solidFill>
                <a:latin typeface="Open Sans"/>
              </a:rPr>
              <a:t>How to adapt to compensate for a missing developer.</a:t>
            </a:r>
          </a:p>
          <a:p>
            <a:pPr marL="690881" indent="-345440" lvl="1">
              <a:lnSpc>
                <a:spcPts val="5440"/>
              </a:lnSpc>
              <a:buFont typeface="Arial"/>
              <a:buChar char="•"/>
            </a:pPr>
            <a:r>
              <a:rPr lang="en-US" sz="3200">
                <a:solidFill>
                  <a:srgbClr val="29261D"/>
                </a:solidFill>
                <a:latin typeface="Open Sans"/>
              </a:rPr>
              <a:t>How to go from an idea to an actual product.</a:t>
            </a:r>
          </a:p>
          <a:p>
            <a:pPr marL="690881" indent="-345440" lvl="1">
              <a:lnSpc>
                <a:spcPts val="5440"/>
              </a:lnSpc>
              <a:buFont typeface="Arial"/>
              <a:buChar char="•"/>
            </a:pPr>
            <a:r>
              <a:rPr lang="en-US" sz="3200">
                <a:solidFill>
                  <a:srgbClr val="29261D"/>
                </a:solidFill>
                <a:latin typeface="Open Sans"/>
              </a:rPr>
              <a:t>Supabase and fly.io are so easy and nice platforms to help bring an idea to life very fast.</a:t>
            </a:r>
          </a:p>
          <a:p>
            <a:pPr marL="690881" indent="-345440" lvl="1">
              <a:lnSpc>
                <a:spcPts val="5440"/>
              </a:lnSpc>
              <a:buFont typeface="Arial"/>
              <a:buChar char="•"/>
            </a:pPr>
            <a:r>
              <a:rPr lang="en-US" sz="3200">
                <a:solidFill>
                  <a:srgbClr val="29261D"/>
                </a:solidFill>
                <a:latin typeface="Open Sans"/>
              </a:rPr>
              <a:t>GitHub Actions simplifies and speeds up CI/CD implementation.</a:t>
            </a:r>
          </a:p>
        </p:txBody>
      </p:sp>
      <p:sp>
        <p:nvSpPr>
          <p:cNvPr name="Freeform 3" id="3"/>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1984878"/>
            <a:ext cx="14833306" cy="1872614"/>
          </a:xfrm>
          <a:prstGeom prst="rect">
            <a:avLst/>
          </a:prstGeom>
        </p:spPr>
        <p:txBody>
          <a:bodyPr anchor="t" rtlCol="false" tIns="0" lIns="0" bIns="0" rIns="0">
            <a:spAutoFit/>
          </a:bodyPr>
          <a:lstStyle/>
          <a:p>
            <a:pPr>
              <a:lnSpc>
                <a:spcPts val="7560"/>
              </a:lnSpc>
            </a:pPr>
            <a:r>
              <a:rPr lang="en-US" sz="5400" spc="54">
                <a:solidFill>
                  <a:srgbClr val="0274B3"/>
                </a:solidFill>
                <a:latin typeface="Montserrat Bold"/>
              </a:rPr>
              <a:t>What did we learn during product development?</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2075" y="155787"/>
            <a:ext cx="15781326" cy="9975427"/>
          </a:xfrm>
          <a:custGeom>
            <a:avLst/>
            <a:gdLst/>
            <a:ahLst/>
            <a:cxnLst/>
            <a:rect r="r" b="b" t="t" l="l"/>
            <a:pathLst>
              <a:path h="9975427" w="15781326">
                <a:moveTo>
                  <a:pt x="0" y="0"/>
                </a:moveTo>
                <a:lnTo>
                  <a:pt x="15781326" y="0"/>
                </a:lnTo>
                <a:lnTo>
                  <a:pt x="15781326" y="9975426"/>
                </a:lnTo>
                <a:lnTo>
                  <a:pt x="0" y="9975426"/>
                </a:lnTo>
                <a:lnTo>
                  <a:pt x="0" y="0"/>
                </a:lnTo>
                <a:close/>
              </a:path>
            </a:pathLst>
          </a:custGeom>
          <a:blipFill>
            <a:blip r:embed="rId3"/>
            <a:stretch>
              <a:fillRect l="0" t="-5635" r="0" b="-20200"/>
            </a:stretch>
          </a:blipFill>
        </p:spPr>
      </p:sp>
      <p:sp>
        <p:nvSpPr>
          <p:cNvPr name="TextBox 3" id="3"/>
          <p:cNvSpPr txBox="true"/>
          <p:nvPr/>
        </p:nvSpPr>
        <p:spPr>
          <a:xfrm rot="0">
            <a:off x="6836497" y="4781233"/>
            <a:ext cx="5793117" cy="848360"/>
          </a:xfrm>
          <a:prstGeom prst="rect">
            <a:avLst/>
          </a:prstGeom>
        </p:spPr>
        <p:txBody>
          <a:bodyPr anchor="t" rtlCol="false" tIns="0" lIns="0" bIns="0" rIns="0">
            <a:spAutoFit/>
          </a:bodyPr>
          <a:lstStyle/>
          <a:p>
            <a:pPr>
              <a:lnSpc>
                <a:spcPts val="6399"/>
              </a:lnSpc>
            </a:pPr>
            <a:r>
              <a:rPr lang="en-US" sz="6399" spc="63">
                <a:solidFill>
                  <a:srgbClr val="0274B3"/>
                </a:solidFill>
                <a:latin typeface="Montserrat Bold"/>
              </a:rPr>
              <a:t>QUESTIONS?</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4864304" y="6253872"/>
            <a:ext cx="2788829" cy="2371603"/>
          </a:xfrm>
          <a:custGeom>
            <a:avLst/>
            <a:gdLst/>
            <a:ahLst/>
            <a:cxnLst/>
            <a:rect r="r" b="b" t="t" l="l"/>
            <a:pathLst>
              <a:path h="2371603" w="2788829">
                <a:moveTo>
                  <a:pt x="0" y="0"/>
                </a:moveTo>
                <a:lnTo>
                  <a:pt x="2788829" y="0"/>
                </a:lnTo>
                <a:lnTo>
                  <a:pt x="2788829" y="2371602"/>
                </a:lnTo>
                <a:lnTo>
                  <a:pt x="0" y="2371602"/>
                </a:lnTo>
                <a:lnTo>
                  <a:pt x="0" y="0"/>
                </a:lnTo>
                <a:close/>
              </a:path>
            </a:pathLst>
          </a:custGeom>
          <a:blipFill>
            <a:blip r:embed="rId7"/>
            <a:stretch>
              <a:fillRect l="0" t="0" r="0" b="0"/>
            </a:stretch>
          </a:blipFill>
        </p:spPr>
      </p:sp>
      <p:sp>
        <p:nvSpPr>
          <p:cNvPr name="Freeform 5" id="5"/>
          <p:cNvSpPr/>
          <p:nvPr/>
        </p:nvSpPr>
        <p:spPr>
          <a:xfrm flipH="false" flipV="false" rot="0">
            <a:off x="14864304" y="3711373"/>
            <a:ext cx="2258772" cy="2371725"/>
          </a:xfrm>
          <a:custGeom>
            <a:avLst/>
            <a:gdLst/>
            <a:ahLst/>
            <a:cxnLst/>
            <a:rect r="r" b="b" t="t" l="l"/>
            <a:pathLst>
              <a:path h="2371725" w="2258772">
                <a:moveTo>
                  <a:pt x="0" y="0"/>
                </a:moveTo>
                <a:lnTo>
                  <a:pt x="2258771" y="0"/>
                </a:lnTo>
                <a:lnTo>
                  <a:pt x="2258771" y="2371725"/>
                </a:lnTo>
                <a:lnTo>
                  <a:pt x="0" y="2371725"/>
                </a:lnTo>
                <a:lnTo>
                  <a:pt x="0" y="0"/>
                </a:lnTo>
                <a:close/>
              </a:path>
            </a:pathLst>
          </a:custGeom>
          <a:blipFill>
            <a:blip r:embed="rId8"/>
            <a:stretch>
              <a:fillRect l="-121" t="0" r="-1251" b="0"/>
            </a:stretch>
          </a:blipFill>
        </p:spPr>
      </p:sp>
      <p:sp>
        <p:nvSpPr>
          <p:cNvPr name="TextBox 6" id="6"/>
          <p:cNvSpPr txBox="true"/>
          <p:nvPr/>
        </p:nvSpPr>
        <p:spPr>
          <a:xfrm rot="0">
            <a:off x="1028700" y="2184903"/>
            <a:ext cx="12626706" cy="727711"/>
          </a:xfrm>
          <a:prstGeom prst="rect">
            <a:avLst/>
          </a:prstGeom>
        </p:spPr>
        <p:txBody>
          <a:bodyPr anchor="t" rtlCol="false" tIns="0" lIns="0" bIns="0" rIns="0">
            <a:spAutoFit/>
          </a:bodyPr>
          <a:lstStyle/>
          <a:p>
            <a:pPr>
              <a:lnSpc>
                <a:spcPts val="5400"/>
              </a:lnSpc>
            </a:pPr>
            <a:r>
              <a:rPr lang="en-US" sz="5400" spc="54">
                <a:solidFill>
                  <a:srgbClr val="0274B3"/>
                </a:solidFill>
                <a:latin typeface="Montserrat Bold"/>
              </a:rPr>
              <a:t>Reach out to us on LinkedIn</a:t>
            </a:r>
          </a:p>
        </p:txBody>
      </p:sp>
      <p:sp>
        <p:nvSpPr>
          <p:cNvPr name="TextBox 7" id="7"/>
          <p:cNvSpPr txBox="true"/>
          <p:nvPr/>
        </p:nvSpPr>
        <p:spPr>
          <a:xfrm rot="0">
            <a:off x="1028700" y="3875675"/>
            <a:ext cx="15037615" cy="4749800"/>
          </a:xfrm>
          <a:prstGeom prst="rect">
            <a:avLst/>
          </a:prstGeom>
        </p:spPr>
        <p:txBody>
          <a:bodyPr anchor="t" rtlCol="false" tIns="0" lIns="0" bIns="0" rIns="0">
            <a:spAutoFit/>
          </a:bodyPr>
          <a:lstStyle/>
          <a:p>
            <a:pPr>
              <a:lnSpc>
                <a:spcPts val="5439"/>
              </a:lnSpc>
            </a:pPr>
            <a:r>
              <a:rPr lang="en-US" sz="3199">
                <a:solidFill>
                  <a:srgbClr val="545454"/>
                </a:solidFill>
                <a:latin typeface="Open Sans Bold"/>
              </a:rPr>
              <a:t>Amélie Renard</a:t>
            </a:r>
            <a:r>
              <a:rPr lang="en-US" sz="3199">
                <a:solidFill>
                  <a:srgbClr val="545454"/>
                </a:solidFill>
                <a:latin typeface="Open Sans"/>
              </a:rPr>
              <a:t>,</a:t>
            </a:r>
            <a:r>
              <a:rPr lang="en-US" sz="3199">
                <a:solidFill>
                  <a:srgbClr val="29261D"/>
                </a:solidFill>
                <a:latin typeface="Open Sans"/>
              </a:rPr>
              <a:t> Scrum Master: amelie-renard</a:t>
            </a:r>
          </a:p>
          <a:p>
            <a:pPr>
              <a:lnSpc>
                <a:spcPts val="5440"/>
              </a:lnSpc>
            </a:pPr>
            <a:r>
              <a:rPr lang="en-US" sz="3200">
                <a:solidFill>
                  <a:srgbClr val="545454"/>
                </a:solidFill>
                <a:latin typeface="Open Sans Bold"/>
              </a:rPr>
              <a:t>Clive Ulyate</a:t>
            </a:r>
            <a:r>
              <a:rPr lang="en-US" sz="3200">
                <a:solidFill>
                  <a:srgbClr val="545454"/>
                </a:solidFill>
                <a:latin typeface="Open Sans"/>
              </a:rPr>
              <a:t>,</a:t>
            </a:r>
            <a:r>
              <a:rPr lang="en-US" sz="3200">
                <a:solidFill>
                  <a:srgbClr val="29261D"/>
                </a:solidFill>
                <a:latin typeface="Open Sans"/>
              </a:rPr>
              <a:t> Data Lead: cliveulyate</a:t>
            </a:r>
          </a:p>
          <a:p>
            <a:pPr>
              <a:lnSpc>
                <a:spcPts val="5440"/>
              </a:lnSpc>
            </a:pPr>
            <a:r>
              <a:rPr lang="en-US" sz="3200">
                <a:solidFill>
                  <a:srgbClr val="545454"/>
                </a:solidFill>
                <a:latin typeface="Open Sans Bold"/>
              </a:rPr>
              <a:t>Jara Belmonte</a:t>
            </a:r>
            <a:r>
              <a:rPr lang="en-US" sz="3200">
                <a:solidFill>
                  <a:srgbClr val="545454"/>
                </a:solidFill>
                <a:latin typeface="Open Sans"/>
              </a:rPr>
              <a:t>,</a:t>
            </a:r>
            <a:r>
              <a:rPr lang="en-US" sz="3200">
                <a:solidFill>
                  <a:srgbClr val="29261D"/>
                </a:solidFill>
                <a:latin typeface="Open Sans"/>
              </a:rPr>
              <a:t> UX/UI: jarabelmonte</a:t>
            </a:r>
          </a:p>
          <a:p>
            <a:pPr>
              <a:lnSpc>
                <a:spcPts val="5440"/>
              </a:lnSpc>
            </a:pPr>
            <a:r>
              <a:rPr lang="en-US" sz="3200">
                <a:solidFill>
                  <a:srgbClr val="545454"/>
                </a:solidFill>
                <a:latin typeface="Open Sans Bold"/>
              </a:rPr>
              <a:t>Monica Chmilevski</a:t>
            </a:r>
            <a:r>
              <a:rPr lang="en-US" sz="3200">
                <a:solidFill>
                  <a:srgbClr val="545454"/>
                </a:solidFill>
                <a:latin typeface="Open Sans"/>
              </a:rPr>
              <a:t>,</a:t>
            </a:r>
            <a:r>
              <a:rPr lang="en-US" sz="3200">
                <a:solidFill>
                  <a:srgbClr val="29261D"/>
                </a:solidFill>
                <a:latin typeface="Open Sans"/>
              </a:rPr>
              <a:t> Frontend: monica-chmilevski</a:t>
            </a:r>
          </a:p>
          <a:p>
            <a:pPr>
              <a:lnSpc>
                <a:spcPts val="5440"/>
              </a:lnSpc>
            </a:pPr>
            <a:r>
              <a:rPr lang="en-US" sz="3200">
                <a:solidFill>
                  <a:srgbClr val="545454"/>
                </a:solidFill>
                <a:latin typeface="Open Sans Bold"/>
              </a:rPr>
              <a:t>Nurpinar de Kloet</a:t>
            </a:r>
            <a:r>
              <a:rPr lang="en-US" sz="3200">
                <a:solidFill>
                  <a:srgbClr val="545454"/>
                </a:solidFill>
                <a:latin typeface="Open Sans"/>
              </a:rPr>
              <a:t>,</a:t>
            </a:r>
            <a:r>
              <a:rPr lang="en-US" sz="3200">
                <a:solidFill>
                  <a:srgbClr val="29261D"/>
                </a:solidFill>
                <a:latin typeface="Open Sans"/>
              </a:rPr>
              <a:t> Full stack: Nurpinar</a:t>
            </a:r>
          </a:p>
          <a:p>
            <a:pPr>
              <a:lnSpc>
                <a:spcPts val="5440"/>
              </a:lnSpc>
            </a:pPr>
            <a:r>
              <a:rPr lang="en-US" sz="3200">
                <a:solidFill>
                  <a:srgbClr val="545454"/>
                </a:solidFill>
                <a:latin typeface="Open Sans Bold"/>
              </a:rPr>
              <a:t>Petra Ribiczey-Rüegger</a:t>
            </a:r>
            <a:r>
              <a:rPr lang="en-US" sz="3200">
                <a:solidFill>
                  <a:srgbClr val="29261D"/>
                </a:solidFill>
                <a:latin typeface="Open Sans"/>
              </a:rPr>
              <a:t>, PM: petra-ribiczey-ruegger</a:t>
            </a:r>
          </a:p>
          <a:p>
            <a:pPr>
              <a:lnSpc>
                <a:spcPts val="5440"/>
              </a:lnSpc>
            </a:pPr>
            <a:r>
              <a:rPr lang="en-US" sz="3200">
                <a:solidFill>
                  <a:srgbClr val="545454"/>
                </a:solidFill>
                <a:latin typeface="Open Sans Bold"/>
              </a:rPr>
              <a:t>Soraia Tavares</a:t>
            </a:r>
            <a:r>
              <a:rPr lang="en-US" sz="3200">
                <a:solidFill>
                  <a:srgbClr val="545454"/>
                </a:solidFill>
                <a:latin typeface="Open Sans"/>
              </a:rPr>
              <a:t>,</a:t>
            </a:r>
            <a:r>
              <a:rPr lang="en-US" sz="3200">
                <a:solidFill>
                  <a:srgbClr val="29261D"/>
                </a:solidFill>
                <a:latin typeface="Open Sans"/>
              </a:rPr>
              <a:t> Backend: soraiatavares094</a:t>
            </a:r>
          </a:p>
        </p:txBody>
      </p:sp>
    </p:spTree>
  </p:cSld>
  <p:clrMapOvr>
    <a:masterClrMapping/>
  </p:clrMapOvr>
  <p:transition spd="med">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6" id="6"/>
          <p:cNvPicPr>
            <a:picLocks noChangeAspect="true"/>
          </p:cNvPicPr>
          <p:nvPr/>
        </p:nvPicPr>
        <p:blipFill>
          <a:blip r:embed="rId11"/>
          <a:srcRect l="0" t="0" r="0" b="0"/>
          <a:stretch>
            <a:fillRect/>
          </a:stretch>
        </p:blipFill>
        <p:spPr>
          <a:xfrm flipH="false" flipV="false" rot="0">
            <a:off x="10387584" y="2057400"/>
            <a:ext cx="7900416" cy="8229600"/>
          </a:xfrm>
          <a:prstGeom prst="rect">
            <a:avLst/>
          </a:prstGeom>
        </p:spPr>
      </p:pic>
      <p:sp>
        <p:nvSpPr>
          <p:cNvPr name="TextBox 7" id="7"/>
          <p:cNvSpPr txBox="true"/>
          <p:nvPr/>
        </p:nvSpPr>
        <p:spPr>
          <a:xfrm rot="0">
            <a:off x="7075992" y="4937729"/>
            <a:ext cx="4136016" cy="848360"/>
          </a:xfrm>
          <a:prstGeom prst="rect">
            <a:avLst/>
          </a:prstGeom>
        </p:spPr>
        <p:txBody>
          <a:bodyPr anchor="t" rtlCol="false" tIns="0" lIns="0" bIns="0" rIns="0">
            <a:spAutoFit/>
          </a:bodyPr>
          <a:lstStyle/>
          <a:p>
            <a:pPr>
              <a:lnSpc>
                <a:spcPts val="6399"/>
              </a:lnSpc>
            </a:pPr>
            <a:r>
              <a:rPr lang="en-US" sz="6399" spc="63">
                <a:solidFill>
                  <a:srgbClr val="0274B3"/>
                </a:solidFill>
                <a:latin typeface="Montserrat Bold"/>
              </a:rPr>
              <a:t>THANKS!</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23381">
            <a:off x="15383533" y="-370895"/>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395011">
            <a:off x="13558858" y="-1158072"/>
            <a:ext cx="2921537" cy="3881268"/>
          </a:xfrm>
          <a:custGeom>
            <a:avLst/>
            <a:gdLst/>
            <a:ahLst/>
            <a:cxnLst/>
            <a:rect r="r" b="b" t="t" l="l"/>
            <a:pathLst>
              <a:path h="3881268" w="2921537">
                <a:moveTo>
                  <a:pt x="0" y="0"/>
                </a:moveTo>
                <a:lnTo>
                  <a:pt x="2921536" y="0"/>
                </a:lnTo>
                <a:lnTo>
                  <a:pt x="2921536" y="3881269"/>
                </a:lnTo>
                <a:lnTo>
                  <a:pt x="0" y="3881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876126" y="5195153"/>
            <a:ext cx="581736" cy="337478"/>
          </a:xfrm>
          <a:prstGeom prst="rect">
            <a:avLst/>
          </a:prstGeom>
        </p:spPr>
        <p:txBody>
          <a:bodyPr anchor="t" rtlCol="false" tIns="0" lIns="0" bIns="0" rIns="0">
            <a:spAutoFit/>
          </a:bodyPr>
          <a:lstStyle/>
          <a:p>
            <a:pPr>
              <a:lnSpc>
                <a:spcPts val="2457"/>
              </a:lnSpc>
            </a:pPr>
            <a:r>
              <a:rPr lang="en-US" sz="2700" spc="13">
                <a:solidFill>
                  <a:srgbClr val="1F1F1B"/>
                </a:solidFill>
                <a:latin typeface="Open Sans"/>
              </a:rPr>
              <a:t>PM</a:t>
            </a:r>
          </a:p>
        </p:txBody>
      </p:sp>
      <p:sp>
        <p:nvSpPr>
          <p:cNvPr name="TextBox 5" id="5"/>
          <p:cNvSpPr txBox="true"/>
          <p:nvPr/>
        </p:nvSpPr>
        <p:spPr>
          <a:xfrm rot="0">
            <a:off x="1204609" y="5576316"/>
            <a:ext cx="4167121" cy="438785"/>
          </a:xfrm>
          <a:prstGeom prst="rect">
            <a:avLst/>
          </a:prstGeom>
        </p:spPr>
        <p:txBody>
          <a:bodyPr anchor="t" rtlCol="false" tIns="0" lIns="0" bIns="0" rIns="0">
            <a:spAutoFit/>
          </a:bodyPr>
          <a:lstStyle/>
          <a:p>
            <a:pPr>
              <a:lnSpc>
                <a:spcPts val="3639"/>
              </a:lnSpc>
            </a:pPr>
            <a:r>
              <a:rPr lang="en-US" sz="2599">
                <a:solidFill>
                  <a:srgbClr val="1F1F1B"/>
                </a:solidFill>
                <a:latin typeface="Montserrat Bold"/>
              </a:rPr>
              <a:t>Petra Ribiczey-Rüegger</a:t>
            </a:r>
          </a:p>
        </p:txBody>
      </p:sp>
      <p:grpSp>
        <p:nvGrpSpPr>
          <p:cNvPr name="Group 6" id="6"/>
          <p:cNvGrpSpPr>
            <a:grpSpLocks noChangeAspect="true"/>
          </p:cNvGrpSpPr>
          <p:nvPr/>
        </p:nvGrpSpPr>
        <p:grpSpPr>
          <a:xfrm rot="0">
            <a:off x="2002295" y="2465427"/>
            <a:ext cx="2571750" cy="2571740"/>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756" t="-878" r="0" b="-878"/>
              </a:stretch>
            </a:blipFill>
          </p:spPr>
        </p:sp>
      </p:grpSp>
      <p:sp>
        <p:nvSpPr>
          <p:cNvPr name="TextBox 8" id="8"/>
          <p:cNvSpPr txBox="true"/>
          <p:nvPr/>
        </p:nvSpPr>
        <p:spPr>
          <a:xfrm rot="0">
            <a:off x="6211868" y="5195153"/>
            <a:ext cx="2312712" cy="337478"/>
          </a:xfrm>
          <a:prstGeom prst="rect">
            <a:avLst/>
          </a:prstGeom>
        </p:spPr>
        <p:txBody>
          <a:bodyPr anchor="t" rtlCol="false" tIns="0" lIns="0" bIns="0" rIns="0">
            <a:spAutoFit/>
          </a:bodyPr>
          <a:lstStyle/>
          <a:p>
            <a:pPr>
              <a:lnSpc>
                <a:spcPts val="2457"/>
              </a:lnSpc>
            </a:pPr>
            <a:r>
              <a:rPr lang="en-US" sz="2700" spc="13">
                <a:solidFill>
                  <a:srgbClr val="1F1F1B"/>
                </a:solidFill>
                <a:latin typeface="Open Sans"/>
              </a:rPr>
              <a:t>Scrum Master</a:t>
            </a:r>
          </a:p>
        </p:txBody>
      </p:sp>
      <p:sp>
        <p:nvSpPr>
          <p:cNvPr name="TextBox 9" id="9"/>
          <p:cNvSpPr txBox="true"/>
          <p:nvPr/>
        </p:nvSpPr>
        <p:spPr>
          <a:xfrm rot="0">
            <a:off x="6062806" y="5576316"/>
            <a:ext cx="2610835" cy="438785"/>
          </a:xfrm>
          <a:prstGeom prst="rect">
            <a:avLst/>
          </a:prstGeom>
        </p:spPr>
        <p:txBody>
          <a:bodyPr anchor="t" rtlCol="false" tIns="0" lIns="0" bIns="0" rIns="0">
            <a:spAutoFit/>
          </a:bodyPr>
          <a:lstStyle/>
          <a:p>
            <a:pPr>
              <a:lnSpc>
                <a:spcPts val="3639"/>
              </a:lnSpc>
            </a:pPr>
            <a:r>
              <a:rPr lang="en-US" sz="2599">
                <a:solidFill>
                  <a:srgbClr val="1F1F1B"/>
                </a:solidFill>
                <a:latin typeface="Montserrat Bold"/>
              </a:rPr>
              <a:t>Amélie Renard</a:t>
            </a:r>
          </a:p>
        </p:txBody>
      </p:sp>
      <p:grpSp>
        <p:nvGrpSpPr>
          <p:cNvPr name="Group 10" id="10"/>
          <p:cNvGrpSpPr>
            <a:grpSpLocks noChangeAspect="true"/>
          </p:cNvGrpSpPr>
          <p:nvPr/>
        </p:nvGrpSpPr>
        <p:grpSpPr>
          <a:xfrm rot="0">
            <a:off x="6082349" y="2465427"/>
            <a:ext cx="2571750" cy="2571740"/>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sp>
        <p:nvSpPr>
          <p:cNvPr name="TextBox 12" id="12"/>
          <p:cNvSpPr txBox="true"/>
          <p:nvPr/>
        </p:nvSpPr>
        <p:spPr>
          <a:xfrm rot="0">
            <a:off x="10871513" y="5124494"/>
            <a:ext cx="2028073" cy="324314"/>
          </a:xfrm>
          <a:prstGeom prst="rect">
            <a:avLst/>
          </a:prstGeom>
        </p:spPr>
        <p:txBody>
          <a:bodyPr anchor="t" rtlCol="false" tIns="0" lIns="0" bIns="0" rIns="0">
            <a:spAutoFit/>
          </a:bodyPr>
          <a:lstStyle/>
          <a:p>
            <a:pPr>
              <a:lnSpc>
                <a:spcPts val="2366"/>
              </a:lnSpc>
            </a:pPr>
            <a:r>
              <a:rPr lang="en-US" sz="2600" spc="13">
                <a:solidFill>
                  <a:srgbClr val="1F1F1B"/>
                </a:solidFill>
                <a:latin typeface="Open Sans"/>
              </a:rPr>
              <a:t>UX/UI Lead</a:t>
            </a:r>
          </a:p>
        </p:txBody>
      </p:sp>
      <p:sp>
        <p:nvSpPr>
          <p:cNvPr name="TextBox 13" id="13"/>
          <p:cNvSpPr txBox="true"/>
          <p:nvPr/>
        </p:nvSpPr>
        <p:spPr>
          <a:xfrm rot="0">
            <a:off x="10566543" y="5572633"/>
            <a:ext cx="2491444" cy="412750"/>
          </a:xfrm>
          <a:prstGeom prst="rect">
            <a:avLst/>
          </a:prstGeom>
        </p:spPr>
        <p:txBody>
          <a:bodyPr anchor="t" rtlCol="false" tIns="0" lIns="0" bIns="0" rIns="0">
            <a:spAutoFit/>
          </a:bodyPr>
          <a:lstStyle/>
          <a:p>
            <a:pPr>
              <a:lnSpc>
                <a:spcPts val="3499"/>
              </a:lnSpc>
            </a:pPr>
            <a:r>
              <a:rPr lang="en-US" sz="2499">
                <a:solidFill>
                  <a:srgbClr val="1F1F1B"/>
                </a:solidFill>
                <a:latin typeface="Montserrat Bold"/>
              </a:rPr>
              <a:t>Jara Belmonte</a:t>
            </a:r>
          </a:p>
        </p:txBody>
      </p:sp>
      <p:sp>
        <p:nvSpPr>
          <p:cNvPr name="TextBox 14" id="14"/>
          <p:cNvSpPr txBox="true"/>
          <p:nvPr/>
        </p:nvSpPr>
        <p:spPr>
          <a:xfrm rot="0">
            <a:off x="10778466" y="6109208"/>
            <a:ext cx="2214166" cy="266700"/>
          </a:xfrm>
          <a:prstGeom prst="rect">
            <a:avLst/>
          </a:prstGeom>
        </p:spPr>
        <p:txBody>
          <a:bodyPr anchor="t" rtlCol="false" tIns="0" lIns="0" bIns="0" rIns="0">
            <a:spAutoFit/>
          </a:bodyPr>
          <a:lstStyle/>
          <a:p>
            <a:pPr>
              <a:lnSpc>
                <a:spcPts val="2100"/>
              </a:lnSpc>
            </a:pPr>
          </a:p>
        </p:txBody>
      </p:sp>
      <p:sp>
        <p:nvSpPr>
          <p:cNvPr name="Freeform 15" id="15"/>
          <p:cNvSpPr/>
          <p:nvPr/>
        </p:nvSpPr>
        <p:spPr>
          <a:xfrm flipH="false" flipV="false" rot="0">
            <a:off x="10486237" y="2465427"/>
            <a:ext cx="2571750" cy="2571750"/>
          </a:xfrm>
          <a:custGeom>
            <a:avLst/>
            <a:gdLst/>
            <a:ahLst/>
            <a:cxnLst/>
            <a:rect r="r" b="b" t="t" l="l"/>
            <a:pathLst>
              <a:path h="2571750" w="2571750">
                <a:moveTo>
                  <a:pt x="0" y="0"/>
                </a:moveTo>
                <a:lnTo>
                  <a:pt x="2571750" y="0"/>
                </a:lnTo>
                <a:lnTo>
                  <a:pt x="2571750" y="2571750"/>
                </a:lnTo>
                <a:lnTo>
                  <a:pt x="0" y="2571750"/>
                </a:lnTo>
                <a:lnTo>
                  <a:pt x="0" y="0"/>
                </a:lnTo>
                <a:close/>
              </a:path>
            </a:pathLst>
          </a:custGeom>
          <a:blipFill>
            <a:blip r:embed="rId9"/>
            <a:stretch>
              <a:fillRect l="0" t="0" r="-1490" b="0"/>
            </a:stretch>
          </a:blipFill>
        </p:spPr>
      </p:sp>
      <p:sp>
        <p:nvSpPr>
          <p:cNvPr name="TextBox 16" id="16"/>
          <p:cNvSpPr txBox="true"/>
          <p:nvPr/>
        </p:nvSpPr>
        <p:spPr>
          <a:xfrm rot="0">
            <a:off x="15079189" y="5195153"/>
            <a:ext cx="2377115" cy="337478"/>
          </a:xfrm>
          <a:prstGeom prst="rect">
            <a:avLst/>
          </a:prstGeom>
        </p:spPr>
        <p:txBody>
          <a:bodyPr anchor="t" rtlCol="false" tIns="0" lIns="0" bIns="0" rIns="0">
            <a:spAutoFit/>
          </a:bodyPr>
          <a:lstStyle/>
          <a:p>
            <a:pPr>
              <a:lnSpc>
                <a:spcPts val="2457"/>
              </a:lnSpc>
            </a:pPr>
            <a:r>
              <a:rPr lang="en-US" sz="2700" spc="13">
                <a:solidFill>
                  <a:srgbClr val="1F1F1B"/>
                </a:solidFill>
                <a:latin typeface="Open Sans"/>
              </a:rPr>
              <a:t>Fullstack Lead</a:t>
            </a:r>
          </a:p>
        </p:txBody>
      </p:sp>
      <p:sp>
        <p:nvSpPr>
          <p:cNvPr name="TextBox 17" id="17"/>
          <p:cNvSpPr txBox="true"/>
          <p:nvPr/>
        </p:nvSpPr>
        <p:spPr>
          <a:xfrm rot="0">
            <a:off x="14750710" y="5576316"/>
            <a:ext cx="3113239" cy="438785"/>
          </a:xfrm>
          <a:prstGeom prst="rect">
            <a:avLst/>
          </a:prstGeom>
        </p:spPr>
        <p:txBody>
          <a:bodyPr anchor="t" rtlCol="false" tIns="0" lIns="0" bIns="0" rIns="0">
            <a:spAutoFit/>
          </a:bodyPr>
          <a:lstStyle/>
          <a:p>
            <a:pPr>
              <a:lnSpc>
                <a:spcPts val="3639"/>
              </a:lnSpc>
            </a:pPr>
            <a:r>
              <a:rPr lang="en-US" sz="2599">
                <a:solidFill>
                  <a:srgbClr val="1F1F1B"/>
                </a:solidFill>
                <a:latin typeface="Montserrat Bold"/>
              </a:rPr>
              <a:t>Nurpinar de Kloet</a:t>
            </a:r>
          </a:p>
        </p:txBody>
      </p:sp>
      <p:sp>
        <p:nvSpPr>
          <p:cNvPr name="TextBox 18" id="18"/>
          <p:cNvSpPr txBox="true"/>
          <p:nvPr/>
        </p:nvSpPr>
        <p:spPr>
          <a:xfrm rot="0">
            <a:off x="14750710" y="6138926"/>
            <a:ext cx="2766759" cy="306683"/>
          </a:xfrm>
          <a:prstGeom prst="rect">
            <a:avLst/>
          </a:prstGeom>
        </p:spPr>
        <p:txBody>
          <a:bodyPr anchor="t" rtlCol="false" tIns="0" lIns="0" bIns="0" rIns="0">
            <a:spAutoFit/>
          </a:bodyPr>
          <a:lstStyle/>
          <a:p>
            <a:pPr>
              <a:lnSpc>
                <a:spcPts val="2520"/>
              </a:lnSpc>
            </a:pPr>
          </a:p>
        </p:txBody>
      </p:sp>
      <p:grpSp>
        <p:nvGrpSpPr>
          <p:cNvPr name="Group 19" id="19"/>
          <p:cNvGrpSpPr>
            <a:grpSpLocks noChangeAspect="true"/>
          </p:cNvGrpSpPr>
          <p:nvPr/>
        </p:nvGrpSpPr>
        <p:grpSpPr>
          <a:xfrm rot="0">
            <a:off x="14794574" y="2465427"/>
            <a:ext cx="2571750" cy="2571740"/>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0" r="0" b="0"/>
              </a:stretch>
            </a:blipFill>
          </p:spPr>
        </p:sp>
      </p:grpSp>
      <p:sp>
        <p:nvSpPr>
          <p:cNvPr name="TextBox 21" id="21"/>
          <p:cNvSpPr txBox="true"/>
          <p:nvPr/>
        </p:nvSpPr>
        <p:spPr>
          <a:xfrm rot="0">
            <a:off x="1204609" y="6138926"/>
            <a:ext cx="3703353" cy="273685"/>
          </a:xfrm>
          <a:prstGeom prst="rect">
            <a:avLst/>
          </a:prstGeom>
        </p:spPr>
        <p:txBody>
          <a:bodyPr anchor="t" rtlCol="false" tIns="0" lIns="0" bIns="0" rIns="0">
            <a:spAutoFit/>
          </a:bodyPr>
          <a:lstStyle/>
          <a:p>
            <a:pPr>
              <a:lnSpc>
                <a:spcPts val="2240"/>
              </a:lnSpc>
            </a:pPr>
          </a:p>
        </p:txBody>
      </p:sp>
      <p:sp>
        <p:nvSpPr>
          <p:cNvPr name="TextBox 22" id="22"/>
          <p:cNvSpPr txBox="true"/>
          <p:nvPr/>
        </p:nvSpPr>
        <p:spPr>
          <a:xfrm rot="0">
            <a:off x="6062806" y="6138926"/>
            <a:ext cx="2320269" cy="306705"/>
          </a:xfrm>
          <a:prstGeom prst="rect">
            <a:avLst/>
          </a:prstGeom>
        </p:spPr>
        <p:txBody>
          <a:bodyPr anchor="t" rtlCol="false" tIns="0" lIns="0" bIns="0" rIns="0">
            <a:spAutoFit/>
          </a:bodyPr>
          <a:lstStyle/>
          <a:p>
            <a:pPr>
              <a:lnSpc>
                <a:spcPts val="2520"/>
              </a:lnSpc>
            </a:pPr>
          </a:p>
        </p:txBody>
      </p:sp>
      <p:sp>
        <p:nvSpPr>
          <p:cNvPr name="Freeform 23" id="23"/>
          <p:cNvSpPr/>
          <p:nvPr/>
        </p:nvSpPr>
        <p:spPr>
          <a:xfrm flipH="false" flipV="false" rot="0">
            <a:off x="10548821" y="6319298"/>
            <a:ext cx="2496280" cy="2496280"/>
          </a:xfrm>
          <a:custGeom>
            <a:avLst/>
            <a:gdLst/>
            <a:ahLst/>
            <a:cxnLst/>
            <a:rect r="r" b="b" t="t" l="l"/>
            <a:pathLst>
              <a:path h="2496280" w="2496280">
                <a:moveTo>
                  <a:pt x="0" y="0"/>
                </a:moveTo>
                <a:lnTo>
                  <a:pt x="2496280" y="0"/>
                </a:lnTo>
                <a:lnTo>
                  <a:pt x="2496280" y="2496280"/>
                </a:lnTo>
                <a:lnTo>
                  <a:pt x="0" y="24962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14794574" y="6226594"/>
            <a:ext cx="2571750" cy="2571750"/>
          </a:xfrm>
          <a:custGeom>
            <a:avLst/>
            <a:gdLst/>
            <a:ahLst/>
            <a:cxnLst/>
            <a:rect r="r" b="b" t="t" l="l"/>
            <a:pathLst>
              <a:path h="2571750" w="2571750">
                <a:moveTo>
                  <a:pt x="0" y="0"/>
                </a:moveTo>
                <a:lnTo>
                  <a:pt x="2571750" y="0"/>
                </a:lnTo>
                <a:lnTo>
                  <a:pt x="2571750" y="2571750"/>
                </a:lnTo>
                <a:lnTo>
                  <a:pt x="0" y="25717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5" id="25"/>
          <p:cNvGrpSpPr>
            <a:grpSpLocks noChangeAspect="true"/>
          </p:cNvGrpSpPr>
          <p:nvPr/>
        </p:nvGrpSpPr>
        <p:grpSpPr>
          <a:xfrm rot="0">
            <a:off x="2064012" y="6226594"/>
            <a:ext cx="2571750" cy="2571740"/>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39122" t="-13394" r="-11483" b="0"/>
              </a:stretch>
            </a:blipFill>
          </p:spPr>
        </p:sp>
      </p:grpSp>
      <p:grpSp>
        <p:nvGrpSpPr>
          <p:cNvPr name="Group 27" id="27"/>
          <p:cNvGrpSpPr>
            <a:grpSpLocks noChangeAspect="true"/>
          </p:cNvGrpSpPr>
          <p:nvPr/>
        </p:nvGrpSpPr>
        <p:grpSpPr>
          <a:xfrm rot="0">
            <a:off x="10486237" y="6226594"/>
            <a:ext cx="2571750" cy="2571740"/>
            <a:chOff x="0" y="0"/>
            <a:chExt cx="6350000" cy="6349975"/>
          </a:xfrm>
        </p:grpSpPr>
        <p:sp>
          <p:nvSpPr>
            <p:cNvPr name="Freeform 28" id="2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0" t="0" r="0" b="0"/>
              </a:stretch>
            </a:blipFill>
          </p:spPr>
        </p:sp>
      </p:grpSp>
      <p:grpSp>
        <p:nvGrpSpPr>
          <p:cNvPr name="Group 29" id="29"/>
          <p:cNvGrpSpPr>
            <a:grpSpLocks noChangeAspect="true"/>
          </p:cNvGrpSpPr>
          <p:nvPr/>
        </p:nvGrpSpPr>
        <p:grpSpPr>
          <a:xfrm rot="0">
            <a:off x="6154682" y="6226594"/>
            <a:ext cx="2571750" cy="2571740"/>
            <a:chOff x="0" y="0"/>
            <a:chExt cx="6350000" cy="6349975"/>
          </a:xfrm>
        </p:grpSpPr>
        <p:sp>
          <p:nvSpPr>
            <p:cNvPr name="Freeform 30" id="3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0" t="0" r="0" b="0"/>
              </a:stretch>
            </a:blipFill>
          </p:spPr>
        </p:sp>
      </p:grpSp>
      <p:sp>
        <p:nvSpPr>
          <p:cNvPr name="TextBox 31" id="31"/>
          <p:cNvSpPr txBox="true"/>
          <p:nvPr/>
        </p:nvSpPr>
        <p:spPr>
          <a:xfrm rot="0">
            <a:off x="2155715" y="9026934"/>
            <a:ext cx="2388344" cy="337478"/>
          </a:xfrm>
          <a:prstGeom prst="rect">
            <a:avLst/>
          </a:prstGeom>
        </p:spPr>
        <p:txBody>
          <a:bodyPr anchor="t" rtlCol="false" tIns="0" lIns="0" bIns="0" rIns="0">
            <a:spAutoFit/>
          </a:bodyPr>
          <a:lstStyle/>
          <a:p>
            <a:pPr>
              <a:lnSpc>
                <a:spcPts val="2457"/>
              </a:lnSpc>
            </a:pPr>
            <a:r>
              <a:rPr lang="en-US" sz="2700" spc="13">
                <a:solidFill>
                  <a:srgbClr val="1F1F1B"/>
                </a:solidFill>
                <a:latin typeface="Open Sans"/>
              </a:rPr>
              <a:t>Frontend Lead</a:t>
            </a:r>
          </a:p>
        </p:txBody>
      </p:sp>
      <p:sp>
        <p:nvSpPr>
          <p:cNvPr name="TextBox 32" id="32"/>
          <p:cNvSpPr txBox="true"/>
          <p:nvPr/>
        </p:nvSpPr>
        <p:spPr>
          <a:xfrm rot="0">
            <a:off x="1706529" y="9417685"/>
            <a:ext cx="3286715" cy="438785"/>
          </a:xfrm>
          <a:prstGeom prst="rect">
            <a:avLst/>
          </a:prstGeom>
        </p:spPr>
        <p:txBody>
          <a:bodyPr anchor="t" rtlCol="false" tIns="0" lIns="0" bIns="0" rIns="0">
            <a:spAutoFit/>
          </a:bodyPr>
          <a:lstStyle/>
          <a:p>
            <a:pPr>
              <a:lnSpc>
                <a:spcPts val="3639"/>
              </a:lnSpc>
            </a:pPr>
            <a:r>
              <a:rPr lang="en-US" sz="2599">
                <a:solidFill>
                  <a:srgbClr val="1F1F1B"/>
                </a:solidFill>
                <a:latin typeface="Montserrat Bold"/>
              </a:rPr>
              <a:t>Monica Chmilevski</a:t>
            </a:r>
          </a:p>
        </p:txBody>
      </p:sp>
      <p:sp>
        <p:nvSpPr>
          <p:cNvPr name="TextBox 33" id="33"/>
          <p:cNvSpPr txBox="true"/>
          <p:nvPr/>
        </p:nvSpPr>
        <p:spPr>
          <a:xfrm rot="0">
            <a:off x="1706529" y="9980295"/>
            <a:ext cx="2920930" cy="306705"/>
          </a:xfrm>
          <a:prstGeom prst="rect">
            <a:avLst/>
          </a:prstGeom>
        </p:spPr>
        <p:txBody>
          <a:bodyPr anchor="t" rtlCol="false" tIns="0" lIns="0" bIns="0" rIns="0">
            <a:spAutoFit/>
          </a:bodyPr>
          <a:lstStyle/>
          <a:p>
            <a:pPr>
              <a:lnSpc>
                <a:spcPts val="2520"/>
              </a:lnSpc>
            </a:pPr>
          </a:p>
        </p:txBody>
      </p:sp>
      <p:sp>
        <p:nvSpPr>
          <p:cNvPr name="TextBox 34" id="34"/>
          <p:cNvSpPr txBox="true"/>
          <p:nvPr/>
        </p:nvSpPr>
        <p:spPr>
          <a:xfrm rot="0">
            <a:off x="6291927" y="8996377"/>
            <a:ext cx="2297259" cy="337566"/>
          </a:xfrm>
          <a:prstGeom prst="rect">
            <a:avLst/>
          </a:prstGeom>
        </p:spPr>
        <p:txBody>
          <a:bodyPr anchor="t" rtlCol="false" tIns="0" lIns="0" bIns="0" rIns="0">
            <a:spAutoFit/>
          </a:bodyPr>
          <a:lstStyle/>
          <a:p>
            <a:pPr>
              <a:lnSpc>
                <a:spcPts val="2457"/>
              </a:lnSpc>
            </a:pPr>
            <a:r>
              <a:rPr lang="en-US" sz="2700" spc="13">
                <a:solidFill>
                  <a:srgbClr val="1F1F1B"/>
                </a:solidFill>
                <a:latin typeface="Open Sans"/>
              </a:rPr>
              <a:t>Backend Lead</a:t>
            </a:r>
          </a:p>
        </p:txBody>
      </p:sp>
      <p:sp>
        <p:nvSpPr>
          <p:cNvPr name="TextBox 35" id="35"/>
          <p:cNvSpPr txBox="true"/>
          <p:nvPr/>
        </p:nvSpPr>
        <p:spPr>
          <a:xfrm rot="0">
            <a:off x="6143861" y="9417685"/>
            <a:ext cx="2593391" cy="438785"/>
          </a:xfrm>
          <a:prstGeom prst="rect">
            <a:avLst/>
          </a:prstGeom>
        </p:spPr>
        <p:txBody>
          <a:bodyPr anchor="t" rtlCol="false" tIns="0" lIns="0" bIns="0" rIns="0">
            <a:spAutoFit/>
          </a:bodyPr>
          <a:lstStyle/>
          <a:p>
            <a:pPr>
              <a:lnSpc>
                <a:spcPts val="3639"/>
              </a:lnSpc>
            </a:pPr>
            <a:r>
              <a:rPr lang="en-US" sz="2599">
                <a:solidFill>
                  <a:srgbClr val="1F1F1B"/>
                </a:solidFill>
                <a:latin typeface="Montserrat Bold"/>
              </a:rPr>
              <a:t>Soraia Tavares</a:t>
            </a:r>
          </a:p>
        </p:txBody>
      </p:sp>
      <p:sp>
        <p:nvSpPr>
          <p:cNvPr name="TextBox 36" id="36"/>
          <p:cNvSpPr txBox="true"/>
          <p:nvPr/>
        </p:nvSpPr>
        <p:spPr>
          <a:xfrm rot="0">
            <a:off x="6143861" y="9980295"/>
            <a:ext cx="2304767" cy="306705"/>
          </a:xfrm>
          <a:prstGeom prst="rect">
            <a:avLst/>
          </a:prstGeom>
        </p:spPr>
        <p:txBody>
          <a:bodyPr anchor="t" rtlCol="false" tIns="0" lIns="0" bIns="0" rIns="0">
            <a:spAutoFit/>
          </a:bodyPr>
          <a:lstStyle/>
          <a:p>
            <a:pPr>
              <a:lnSpc>
                <a:spcPts val="2520"/>
              </a:lnSpc>
            </a:pPr>
          </a:p>
        </p:txBody>
      </p:sp>
      <p:sp>
        <p:nvSpPr>
          <p:cNvPr name="TextBox 37" id="37"/>
          <p:cNvSpPr txBox="true"/>
          <p:nvPr/>
        </p:nvSpPr>
        <p:spPr>
          <a:xfrm rot="0">
            <a:off x="10969240" y="8996377"/>
            <a:ext cx="1832618" cy="337566"/>
          </a:xfrm>
          <a:prstGeom prst="rect">
            <a:avLst/>
          </a:prstGeom>
        </p:spPr>
        <p:txBody>
          <a:bodyPr anchor="t" rtlCol="false" tIns="0" lIns="0" bIns="0" rIns="0">
            <a:spAutoFit/>
          </a:bodyPr>
          <a:lstStyle/>
          <a:p>
            <a:pPr>
              <a:lnSpc>
                <a:spcPts val="2457"/>
              </a:lnSpc>
            </a:pPr>
            <a:r>
              <a:rPr lang="en-US" sz="2700" spc="13">
                <a:solidFill>
                  <a:srgbClr val="1F1F1B"/>
                </a:solidFill>
                <a:latin typeface="Open Sans"/>
              </a:rPr>
              <a:t>Data Lead</a:t>
            </a:r>
          </a:p>
        </p:txBody>
      </p:sp>
      <p:sp>
        <p:nvSpPr>
          <p:cNvPr name="TextBox 38" id="38"/>
          <p:cNvSpPr txBox="true"/>
          <p:nvPr/>
        </p:nvSpPr>
        <p:spPr>
          <a:xfrm rot="0">
            <a:off x="10737685" y="9417685"/>
            <a:ext cx="2068854" cy="438785"/>
          </a:xfrm>
          <a:prstGeom prst="rect">
            <a:avLst/>
          </a:prstGeom>
        </p:spPr>
        <p:txBody>
          <a:bodyPr anchor="t" rtlCol="false" tIns="0" lIns="0" bIns="0" rIns="0">
            <a:spAutoFit/>
          </a:bodyPr>
          <a:lstStyle/>
          <a:p>
            <a:pPr>
              <a:lnSpc>
                <a:spcPts val="3639"/>
              </a:lnSpc>
            </a:pPr>
            <a:r>
              <a:rPr lang="en-US" sz="2599">
                <a:solidFill>
                  <a:srgbClr val="1F1F1B"/>
                </a:solidFill>
                <a:latin typeface="Montserrat Bold"/>
              </a:rPr>
              <a:t>Clive Ulyate</a:t>
            </a:r>
          </a:p>
        </p:txBody>
      </p:sp>
      <p:sp>
        <p:nvSpPr>
          <p:cNvPr name="TextBox 39" id="39"/>
          <p:cNvSpPr txBox="true"/>
          <p:nvPr/>
        </p:nvSpPr>
        <p:spPr>
          <a:xfrm rot="0">
            <a:off x="10737685" y="9980295"/>
            <a:ext cx="1838607" cy="306705"/>
          </a:xfrm>
          <a:prstGeom prst="rect">
            <a:avLst/>
          </a:prstGeom>
        </p:spPr>
        <p:txBody>
          <a:bodyPr anchor="t" rtlCol="false" tIns="0" lIns="0" bIns="0" rIns="0">
            <a:spAutoFit/>
          </a:bodyPr>
          <a:lstStyle/>
          <a:p>
            <a:pPr>
              <a:lnSpc>
                <a:spcPts val="2520"/>
              </a:lnSpc>
            </a:pPr>
          </a:p>
        </p:txBody>
      </p:sp>
      <p:sp>
        <p:nvSpPr>
          <p:cNvPr name="TextBox 40" id="40"/>
          <p:cNvSpPr txBox="true"/>
          <p:nvPr/>
        </p:nvSpPr>
        <p:spPr>
          <a:xfrm rot="0">
            <a:off x="15578248" y="9051632"/>
            <a:ext cx="1378996" cy="337478"/>
          </a:xfrm>
          <a:prstGeom prst="rect">
            <a:avLst/>
          </a:prstGeom>
        </p:spPr>
        <p:txBody>
          <a:bodyPr anchor="t" rtlCol="false" tIns="0" lIns="0" bIns="0" rIns="0">
            <a:spAutoFit/>
          </a:bodyPr>
          <a:lstStyle/>
          <a:p>
            <a:pPr>
              <a:lnSpc>
                <a:spcPts val="2457"/>
              </a:lnSpc>
            </a:pPr>
            <a:r>
              <a:rPr lang="en-US" sz="2700" spc="13">
                <a:solidFill>
                  <a:srgbClr val="1F1F1B"/>
                </a:solidFill>
                <a:latin typeface="Open Sans"/>
              </a:rPr>
              <a:t>Missing</a:t>
            </a:r>
          </a:p>
        </p:txBody>
      </p:sp>
      <p:sp>
        <p:nvSpPr>
          <p:cNvPr name="TextBox 41" id="41"/>
          <p:cNvSpPr txBox="true"/>
          <p:nvPr/>
        </p:nvSpPr>
        <p:spPr>
          <a:xfrm rot="0">
            <a:off x="15203654" y="9417685"/>
            <a:ext cx="1753591" cy="438763"/>
          </a:xfrm>
          <a:prstGeom prst="rect">
            <a:avLst/>
          </a:prstGeom>
        </p:spPr>
        <p:txBody>
          <a:bodyPr anchor="t" rtlCol="false" tIns="0" lIns="0" bIns="0" rIns="0">
            <a:spAutoFit/>
          </a:bodyPr>
          <a:lstStyle/>
          <a:p>
            <a:pPr>
              <a:lnSpc>
                <a:spcPts val="3639"/>
              </a:lnSpc>
            </a:pPr>
          </a:p>
        </p:txBody>
      </p:sp>
      <p:sp>
        <p:nvSpPr>
          <p:cNvPr name="TextBox 42" id="42"/>
          <p:cNvSpPr txBox="true"/>
          <p:nvPr/>
        </p:nvSpPr>
        <p:spPr>
          <a:xfrm rot="0">
            <a:off x="6679274" y="715461"/>
            <a:ext cx="8115300" cy="1631823"/>
          </a:xfrm>
          <a:prstGeom prst="rect">
            <a:avLst/>
          </a:prstGeom>
        </p:spPr>
        <p:txBody>
          <a:bodyPr anchor="t" rtlCol="false" tIns="0" lIns="0" bIns="0" rIns="0">
            <a:spAutoFit/>
          </a:bodyPr>
          <a:lstStyle/>
          <a:p>
            <a:pPr>
              <a:lnSpc>
                <a:spcPts val="13482"/>
              </a:lnSpc>
            </a:pPr>
            <a:r>
              <a:rPr lang="en-US" sz="9630">
                <a:solidFill>
                  <a:srgbClr val="EA716A"/>
                </a:solidFill>
                <a:latin typeface="Montserrat"/>
              </a:rPr>
              <a:t>Our team</a:t>
            </a:r>
          </a:p>
        </p:txBody>
      </p:sp>
      <p:sp>
        <p:nvSpPr>
          <p:cNvPr name="TextBox 43" id="43"/>
          <p:cNvSpPr txBox="true"/>
          <p:nvPr/>
        </p:nvSpPr>
        <p:spPr>
          <a:xfrm rot="0">
            <a:off x="1028700" y="1198222"/>
            <a:ext cx="12909610" cy="914780"/>
          </a:xfrm>
          <a:prstGeom prst="rect">
            <a:avLst/>
          </a:prstGeom>
        </p:spPr>
        <p:txBody>
          <a:bodyPr anchor="t" rtlCol="false" tIns="0" lIns="0" bIns="0" rIns="0">
            <a:spAutoFit/>
          </a:bodyPr>
          <a:lstStyle/>
          <a:p>
            <a:pPr>
              <a:lnSpc>
                <a:spcPts val="7452"/>
              </a:lnSpc>
            </a:pPr>
            <a:r>
              <a:rPr lang="en-US" sz="5400" spc="54">
                <a:solidFill>
                  <a:srgbClr val="0274B3"/>
                </a:solidFill>
                <a:latin typeface="Montserrat Bold"/>
              </a:rPr>
              <a:t>The Helguitas</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5779136" y="1914519"/>
            <a:ext cx="5732267" cy="5116254"/>
          </a:xfrm>
          <a:custGeom>
            <a:avLst/>
            <a:gdLst/>
            <a:ahLst/>
            <a:cxnLst/>
            <a:rect r="r" b="b" t="t" l="l"/>
            <a:pathLst>
              <a:path h="5116254" w="5732267">
                <a:moveTo>
                  <a:pt x="0" y="0"/>
                </a:moveTo>
                <a:lnTo>
                  <a:pt x="5732266" y="0"/>
                </a:lnTo>
                <a:lnTo>
                  <a:pt x="5732266" y="5116254"/>
                </a:lnTo>
                <a:lnTo>
                  <a:pt x="0" y="5116254"/>
                </a:lnTo>
                <a:lnTo>
                  <a:pt x="0" y="0"/>
                </a:lnTo>
                <a:close/>
              </a:path>
            </a:pathLst>
          </a:custGeom>
          <a:blipFill>
            <a:blip r:embed="rId11"/>
            <a:stretch>
              <a:fillRect l="0" t="-6020" r="0" b="-6020"/>
            </a:stretch>
          </a:blipFill>
        </p:spPr>
      </p:sp>
      <p:sp>
        <p:nvSpPr>
          <p:cNvPr name="TextBox 7" id="7"/>
          <p:cNvSpPr txBox="true"/>
          <p:nvPr/>
        </p:nvSpPr>
        <p:spPr>
          <a:xfrm rot="0">
            <a:off x="2515531" y="1724161"/>
            <a:ext cx="2601166" cy="990599"/>
          </a:xfrm>
          <a:prstGeom prst="rect">
            <a:avLst/>
          </a:prstGeom>
        </p:spPr>
        <p:txBody>
          <a:bodyPr anchor="t" rtlCol="false" tIns="0" lIns="0" bIns="0" rIns="0">
            <a:spAutoFit/>
          </a:bodyPr>
          <a:lstStyle/>
          <a:p>
            <a:pPr>
              <a:lnSpc>
                <a:spcPts val="7499"/>
              </a:lnSpc>
            </a:pPr>
            <a:r>
              <a:rPr lang="en-US" sz="7499" spc="74">
                <a:solidFill>
                  <a:srgbClr val="0274B3"/>
                </a:solidFill>
                <a:latin typeface="Montserrat Bold"/>
              </a:rPr>
              <a:t>Help</a:t>
            </a:r>
          </a:p>
        </p:txBody>
      </p:sp>
      <p:sp>
        <p:nvSpPr>
          <p:cNvPr name="TextBox 8" id="8"/>
          <p:cNvSpPr txBox="true"/>
          <p:nvPr/>
        </p:nvSpPr>
        <p:spPr>
          <a:xfrm rot="0">
            <a:off x="8528505" y="8446135"/>
            <a:ext cx="9252450" cy="812165"/>
          </a:xfrm>
          <a:prstGeom prst="rect">
            <a:avLst/>
          </a:prstGeom>
        </p:spPr>
        <p:txBody>
          <a:bodyPr anchor="t" rtlCol="false" tIns="0" lIns="0" bIns="0" rIns="0">
            <a:spAutoFit/>
          </a:bodyPr>
          <a:lstStyle/>
          <a:p>
            <a:pPr>
              <a:lnSpc>
                <a:spcPts val="6100"/>
              </a:lnSpc>
            </a:pPr>
            <a:r>
              <a:rPr lang="en-US" sz="6100" spc="61">
                <a:solidFill>
                  <a:srgbClr val="0274B3"/>
                </a:solidFill>
                <a:latin typeface="Montserrat Bold"/>
              </a:rPr>
              <a:t>With their kpi process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201469">
            <a:off x="-1049741" y="7517052"/>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089119">
            <a:off x="1107916" y="9225676"/>
            <a:ext cx="3484112" cy="2787289"/>
          </a:xfrm>
          <a:custGeom>
            <a:avLst/>
            <a:gdLst/>
            <a:ahLst/>
            <a:cxnLst/>
            <a:rect r="r" b="b" t="t" l="l"/>
            <a:pathLst>
              <a:path h="2787289" w="3484112">
                <a:moveTo>
                  <a:pt x="0" y="0"/>
                </a:moveTo>
                <a:lnTo>
                  <a:pt x="3484112" y="0"/>
                </a:lnTo>
                <a:lnTo>
                  <a:pt x="3484112" y="2787290"/>
                </a:lnTo>
                <a:lnTo>
                  <a:pt x="0" y="2787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026593">
            <a:off x="15597850" y="-434177"/>
            <a:ext cx="3555375" cy="4205283"/>
          </a:xfrm>
          <a:custGeom>
            <a:avLst/>
            <a:gdLst/>
            <a:ahLst/>
            <a:cxnLst/>
            <a:rect r="r" b="b" t="t" l="l"/>
            <a:pathLst>
              <a:path h="4205283" w="3555375">
                <a:moveTo>
                  <a:pt x="0" y="0"/>
                </a:moveTo>
                <a:lnTo>
                  <a:pt x="3555376" y="0"/>
                </a:lnTo>
                <a:lnTo>
                  <a:pt x="3555376" y="4205283"/>
                </a:lnTo>
                <a:lnTo>
                  <a:pt x="0" y="42052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4334378" y="7100512"/>
            <a:ext cx="4327226" cy="2158141"/>
          </a:xfrm>
          <a:prstGeom prst="rect">
            <a:avLst/>
          </a:prstGeom>
        </p:spPr>
        <p:txBody>
          <a:bodyPr anchor="t" rtlCol="false" tIns="0" lIns="0" bIns="0" rIns="0">
            <a:spAutoFit/>
          </a:bodyPr>
          <a:lstStyle/>
          <a:p>
            <a:pPr algn="ctr">
              <a:lnSpc>
                <a:spcPts val="1637"/>
              </a:lnSpc>
            </a:pPr>
          </a:p>
          <a:p>
            <a:pPr algn="ctr">
              <a:lnSpc>
                <a:spcPts val="1637"/>
              </a:lnSpc>
            </a:pPr>
          </a:p>
          <a:p>
            <a:pPr algn="ctr">
              <a:lnSpc>
                <a:spcPts val="5439"/>
              </a:lnSpc>
            </a:pPr>
            <a:r>
              <a:rPr lang="en-US" sz="3199">
                <a:solidFill>
                  <a:srgbClr val="000000"/>
                </a:solidFill>
                <a:latin typeface="Open Sans Bold"/>
              </a:rPr>
              <a:t>Helga, “Gatekeeper”</a:t>
            </a:r>
          </a:p>
          <a:p>
            <a:pPr algn="ctr">
              <a:lnSpc>
                <a:spcPts val="5439"/>
              </a:lnSpc>
            </a:pPr>
            <a:r>
              <a:rPr lang="en-US" sz="3199">
                <a:solidFill>
                  <a:srgbClr val="29261D"/>
                </a:solidFill>
                <a:latin typeface="Open Sans"/>
              </a:rPr>
              <a:t>Data Manager </a:t>
            </a:r>
          </a:p>
          <a:p>
            <a:pPr algn="ctr">
              <a:lnSpc>
                <a:spcPts val="1637"/>
              </a:lnSpc>
            </a:pPr>
          </a:p>
          <a:p>
            <a:pPr algn="ctr">
              <a:lnSpc>
                <a:spcPts val="1637"/>
              </a:lnSpc>
            </a:pPr>
          </a:p>
        </p:txBody>
      </p:sp>
      <p:grpSp>
        <p:nvGrpSpPr>
          <p:cNvPr name="Group 7" id="7"/>
          <p:cNvGrpSpPr>
            <a:grpSpLocks noChangeAspect="true"/>
          </p:cNvGrpSpPr>
          <p:nvPr/>
        </p:nvGrpSpPr>
        <p:grpSpPr>
          <a:xfrm rot="0">
            <a:off x="4465695" y="3111212"/>
            <a:ext cx="4064592" cy="4064576"/>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0" r="0" b="0"/>
              </a:stretch>
            </a:blipFill>
          </p:spPr>
        </p:sp>
      </p:grpSp>
      <p:grpSp>
        <p:nvGrpSpPr>
          <p:cNvPr name="Group 9" id="9"/>
          <p:cNvGrpSpPr>
            <a:grpSpLocks noChangeAspect="true"/>
          </p:cNvGrpSpPr>
          <p:nvPr/>
        </p:nvGrpSpPr>
        <p:grpSpPr>
          <a:xfrm rot="0">
            <a:off x="10119550" y="3111212"/>
            <a:ext cx="4036941" cy="4036925"/>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0" t="0" r="0" b="0"/>
              </a:stretch>
            </a:blipFill>
          </p:spPr>
        </p:sp>
      </p:grpSp>
      <p:sp>
        <p:nvSpPr>
          <p:cNvPr name="TextBox 11" id="11"/>
          <p:cNvSpPr txBox="true"/>
          <p:nvPr/>
        </p:nvSpPr>
        <p:spPr>
          <a:xfrm rot="0">
            <a:off x="9974408" y="7100512"/>
            <a:ext cx="4327226" cy="2157788"/>
          </a:xfrm>
          <a:prstGeom prst="rect">
            <a:avLst/>
          </a:prstGeom>
        </p:spPr>
        <p:txBody>
          <a:bodyPr anchor="t" rtlCol="false" tIns="0" lIns="0" bIns="0" rIns="0">
            <a:spAutoFit/>
          </a:bodyPr>
          <a:lstStyle/>
          <a:p>
            <a:pPr algn="ctr">
              <a:lnSpc>
                <a:spcPts val="1637"/>
              </a:lnSpc>
            </a:pPr>
          </a:p>
          <a:p>
            <a:pPr algn="ctr">
              <a:lnSpc>
                <a:spcPts val="1637"/>
              </a:lnSpc>
            </a:pPr>
          </a:p>
          <a:p>
            <a:pPr algn="ctr">
              <a:lnSpc>
                <a:spcPts val="5439"/>
              </a:lnSpc>
            </a:pPr>
            <a:r>
              <a:rPr lang="en-US" sz="3199">
                <a:solidFill>
                  <a:srgbClr val="000000"/>
                </a:solidFill>
                <a:latin typeface="Open Sans Bold"/>
              </a:rPr>
              <a:t>Gita</a:t>
            </a:r>
            <a:r>
              <a:rPr lang="en-US" sz="3199">
                <a:solidFill>
                  <a:srgbClr val="000000"/>
                </a:solidFill>
                <a:latin typeface="Open Sans Bold"/>
              </a:rPr>
              <a:t>, “Economist”</a:t>
            </a:r>
          </a:p>
          <a:p>
            <a:pPr algn="ctr">
              <a:lnSpc>
                <a:spcPts val="5439"/>
              </a:lnSpc>
            </a:pPr>
            <a:r>
              <a:rPr lang="en-US" sz="3199">
                <a:solidFill>
                  <a:srgbClr val="29261D"/>
                </a:solidFill>
                <a:latin typeface="Open Sans"/>
              </a:rPr>
              <a:t>KPI Owner in a team</a:t>
            </a:r>
          </a:p>
          <a:p>
            <a:pPr algn="ctr">
              <a:lnSpc>
                <a:spcPts val="1637"/>
              </a:lnSpc>
            </a:pPr>
          </a:p>
          <a:p>
            <a:pPr algn="ctr">
              <a:lnSpc>
                <a:spcPts val="1637"/>
              </a:lnSpc>
            </a:pPr>
          </a:p>
        </p:txBody>
      </p:sp>
      <p:sp>
        <p:nvSpPr>
          <p:cNvPr name="TextBox 12" id="12"/>
          <p:cNvSpPr txBox="true"/>
          <p:nvPr/>
        </p:nvSpPr>
        <p:spPr>
          <a:xfrm rot="0">
            <a:off x="1028700" y="2184903"/>
            <a:ext cx="12505849" cy="727711"/>
          </a:xfrm>
          <a:prstGeom prst="rect">
            <a:avLst/>
          </a:prstGeom>
        </p:spPr>
        <p:txBody>
          <a:bodyPr anchor="t" rtlCol="false" tIns="0" lIns="0" bIns="0" rIns="0">
            <a:spAutoFit/>
          </a:bodyPr>
          <a:lstStyle/>
          <a:p>
            <a:pPr>
              <a:lnSpc>
                <a:spcPts val="5400"/>
              </a:lnSpc>
            </a:pPr>
            <a:r>
              <a:rPr lang="en-US" sz="5400" spc="54">
                <a:solidFill>
                  <a:srgbClr val="0274B3"/>
                </a:solidFill>
                <a:latin typeface="Montserrat Bold"/>
              </a:rPr>
              <a:t>Our target users</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37842" y="4997454"/>
            <a:ext cx="8450158" cy="5289546"/>
          </a:xfrm>
          <a:custGeom>
            <a:avLst/>
            <a:gdLst/>
            <a:ahLst/>
            <a:cxnLst/>
            <a:rect r="r" b="b" t="t" l="l"/>
            <a:pathLst>
              <a:path h="5289546" w="8450158">
                <a:moveTo>
                  <a:pt x="0" y="0"/>
                </a:moveTo>
                <a:lnTo>
                  <a:pt x="8450158" y="0"/>
                </a:lnTo>
                <a:lnTo>
                  <a:pt x="8450158" y="5289546"/>
                </a:lnTo>
                <a:lnTo>
                  <a:pt x="0" y="5289546"/>
                </a:lnTo>
                <a:lnTo>
                  <a:pt x="0" y="0"/>
                </a:lnTo>
                <a:close/>
              </a:path>
            </a:pathLst>
          </a:custGeom>
          <a:blipFill>
            <a:blip r:embed="rId3"/>
            <a:stretch>
              <a:fillRect l="0" t="0" r="0" b="0"/>
            </a:stretch>
          </a:blipFill>
        </p:spPr>
      </p:sp>
      <p:sp>
        <p:nvSpPr>
          <p:cNvPr name="TextBox 3" id="3"/>
          <p:cNvSpPr txBox="true"/>
          <p:nvPr/>
        </p:nvSpPr>
        <p:spPr>
          <a:xfrm rot="0">
            <a:off x="1028700" y="3700328"/>
            <a:ext cx="10633792" cy="4064000"/>
          </a:xfrm>
          <a:prstGeom prst="rect">
            <a:avLst/>
          </a:prstGeom>
        </p:spPr>
        <p:txBody>
          <a:bodyPr anchor="t" rtlCol="false" tIns="0" lIns="0" bIns="0" rIns="0">
            <a:spAutoFit/>
          </a:bodyPr>
          <a:lstStyle/>
          <a:p>
            <a:pPr marL="690879" indent="-345439" lvl="1">
              <a:lnSpc>
                <a:spcPts val="5439"/>
              </a:lnSpc>
              <a:buFont typeface="Arial"/>
              <a:buChar char="•"/>
            </a:pPr>
            <a:r>
              <a:rPr lang="en-US" sz="3199">
                <a:solidFill>
                  <a:srgbClr val="29261D"/>
                </a:solidFill>
                <a:latin typeface="Open Sans"/>
              </a:rPr>
              <a:t>Involves a huge Excel sheet where all teams collect all their KPIs.</a:t>
            </a:r>
          </a:p>
          <a:p>
            <a:pPr>
              <a:lnSpc>
                <a:spcPts val="5439"/>
              </a:lnSpc>
            </a:pPr>
          </a:p>
          <a:p>
            <a:pPr marL="690879" indent="-345439" lvl="1">
              <a:lnSpc>
                <a:spcPts val="5439"/>
              </a:lnSpc>
              <a:buFont typeface="Arial"/>
              <a:buChar char="•"/>
            </a:pPr>
            <a:r>
              <a:rPr lang="en-US" sz="3199">
                <a:solidFill>
                  <a:srgbClr val="29261D"/>
                </a:solidFill>
                <a:latin typeface="Open Sans"/>
              </a:rPr>
              <a:t>People add, edit, and accidentally remove full rows, move cells, etc.</a:t>
            </a:r>
          </a:p>
          <a:p>
            <a:pPr>
              <a:lnSpc>
                <a:spcPts val="5439"/>
              </a:lnSpc>
            </a:pPr>
          </a:p>
        </p:txBody>
      </p:sp>
      <p:sp>
        <p:nvSpPr>
          <p:cNvPr name="Freeform 4" id="4"/>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2072826"/>
            <a:ext cx="12456519" cy="920114"/>
          </a:xfrm>
          <a:prstGeom prst="rect">
            <a:avLst/>
          </a:prstGeom>
        </p:spPr>
        <p:txBody>
          <a:bodyPr anchor="t" rtlCol="false" tIns="0" lIns="0" bIns="0" rIns="0">
            <a:spAutoFit/>
          </a:bodyPr>
          <a:lstStyle/>
          <a:p>
            <a:pPr>
              <a:lnSpc>
                <a:spcPts val="7560"/>
              </a:lnSpc>
            </a:pPr>
            <a:r>
              <a:rPr lang="en-US" sz="5400" spc="54">
                <a:solidFill>
                  <a:srgbClr val="0274B3"/>
                </a:solidFill>
                <a:latin typeface="Montserrat Bold"/>
              </a:rPr>
              <a:t>Problems with KPI data collection</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2190324" y="3347005"/>
            <a:ext cx="5734050" cy="2687836"/>
          </a:xfrm>
          <a:custGeom>
            <a:avLst/>
            <a:gdLst/>
            <a:ahLst/>
            <a:cxnLst/>
            <a:rect r="r" b="b" t="t" l="l"/>
            <a:pathLst>
              <a:path h="2687836" w="5734050">
                <a:moveTo>
                  <a:pt x="0" y="0"/>
                </a:moveTo>
                <a:lnTo>
                  <a:pt x="5734050" y="0"/>
                </a:lnTo>
                <a:lnTo>
                  <a:pt x="5734050" y="2687835"/>
                </a:lnTo>
                <a:lnTo>
                  <a:pt x="0" y="2687835"/>
                </a:lnTo>
                <a:lnTo>
                  <a:pt x="0" y="0"/>
                </a:lnTo>
                <a:close/>
              </a:path>
            </a:pathLst>
          </a:custGeom>
          <a:blipFill>
            <a:blip r:embed="rId7"/>
            <a:stretch>
              <a:fillRect l="0" t="0" r="0" b="0"/>
            </a:stretch>
          </a:blipFill>
        </p:spPr>
      </p:sp>
      <p:sp>
        <p:nvSpPr>
          <p:cNvPr name="Freeform 5" id="5"/>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028700" y="3700328"/>
            <a:ext cx="11054402" cy="4749182"/>
          </a:xfrm>
          <a:prstGeom prst="rect">
            <a:avLst/>
          </a:prstGeom>
        </p:spPr>
        <p:txBody>
          <a:bodyPr anchor="t" rtlCol="false" tIns="0" lIns="0" bIns="0" rIns="0">
            <a:spAutoFit/>
          </a:bodyPr>
          <a:lstStyle/>
          <a:p>
            <a:pPr>
              <a:lnSpc>
                <a:spcPts val="5440"/>
              </a:lnSpc>
            </a:pPr>
            <a:r>
              <a:rPr lang="en-US" sz="3200">
                <a:solidFill>
                  <a:srgbClr val="29261D"/>
                </a:solidFill>
                <a:latin typeface="Open Sans"/>
              </a:rPr>
              <a:t>Our MVP</a:t>
            </a:r>
          </a:p>
          <a:p>
            <a:pPr marL="690881" indent="-345440" lvl="1">
              <a:lnSpc>
                <a:spcPts val="5440"/>
              </a:lnSpc>
              <a:buFont typeface="Arial"/>
              <a:buChar char="•"/>
            </a:pPr>
            <a:r>
              <a:rPr lang="en-US" sz="3200">
                <a:solidFill>
                  <a:srgbClr val="29261D"/>
                </a:solidFill>
                <a:latin typeface="Open Sans"/>
              </a:rPr>
              <a:t>makes it </a:t>
            </a:r>
            <a:r>
              <a:rPr lang="en-US" sz="3200">
                <a:solidFill>
                  <a:srgbClr val="0274B3"/>
                </a:solidFill>
                <a:latin typeface="Open Sans Bold"/>
              </a:rPr>
              <a:t>easy </a:t>
            </a:r>
            <a:r>
              <a:rPr lang="en-US" sz="3200">
                <a:solidFill>
                  <a:srgbClr val="29261D"/>
                </a:solidFill>
                <a:latin typeface="Open Sans"/>
              </a:rPr>
              <a:t>to </a:t>
            </a:r>
            <a:r>
              <a:rPr lang="en-US" sz="3200">
                <a:solidFill>
                  <a:srgbClr val="000000"/>
                </a:solidFill>
                <a:latin typeface="Open Sans"/>
              </a:rPr>
              <a:t>manage KPIs, with focus on making the addition of new values </a:t>
            </a:r>
            <a:r>
              <a:rPr lang="en-US" sz="3200">
                <a:solidFill>
                  <a:srgbClr val="0274B3"/>
                </a:solidFill>
                <a:latin typeface="Open Sans Bold"/>
              </a:rPr>
              <a:t>intuitive </a:t>
            </a:r>
            <a:r>
              <a:rPr lang="en-US" sz="3200">
                <a:solidFill>
                  <a:srgbClr val="000000"/>
                </a:solidFill>
                <a:latin typeface="Open Sans"/>
              </a:rPr>
              <a:t>and </a:t>
            </a:r>
            <a:r>
              <a:rPr lang="en-US" sz="3200">
                <a:solidFill>
                  <a:srgbClr val="0274B3"/>
                </a:solidFill>
                <a:latin typeface="Open Sans Bold"/>
              </a:rPr>
              <a:t>error-proof</a:t>
            </a:r>
            <a:r>
              <a:rPr lang="en-US" sz="3200">
                <a:solidFill>
                  <a:srgbClr val="000000"/>
                </a:solidFill>
                <a:latin typeface="Open Sans"/>
              </a:rPr>
              <a:t>,</a:t>
            </a:r>
            <a:r>
              <a:rPr lang="en-US" sz="3200">
                <a:solidFill>
                  <a:srgbClr val="0274B3"/>
                </a:solidFill>
                <a:latin typeface="Open Sans Bold"/>
              </a:rPr>
              <a:t> </a:t>
            </a:r>
            <a:r>
              <a:rPr lang="en-US" sz="3200">
                <a:solidFill>
                  <a:srgbClr val="000000"/>
                </a:solidFill>
                <a:latin typeface="Open Sans"/>
              </a:rPr>
              <a:t>designed to assist color-blind</a:t>
            </a:r>
            <a:r>
              <a:rPr lang="en-US" sz="3200">
                <a:solidFill>
                  <a:srgbClr val="0274B3"/>
                </a:solidFill>
                <a:latin typeface="Open Sans Bold"/>
              </a:rPr>
              <a:t> </a:t>
            </a:r>
            <a:r>
              <a:rPr lang="en-US" sz="3200">
                <a:solidFill>
                  <a:srgbClr val="000000"/>
                </a:solidFill>
                <a:latin typeface="Open Sans"/>
              </a:rPr>
              <a:t>users as well.</a:t>
            </a:r>
          </a:p>
          <a:p>
            <a:pPr>
              <a:lnSpc>
                <a:spcPts val="5440"/>
              </a:lnSpc>
            </a:pPr>
          </a:p>
          <a:p>
            <a:pPr marL="690881" indent="-345440" lvl="1">
              <a:lnSpc>
                <a:spcPts val="5440"/>
              </a:lnSpc>
              <a:buFont typeface="Arial"/>
              <a:buChar char="•"/>
            </a:pPr>
            <a:r>
              <a:rPr lang="en-US" sz="3200">
                <a:solidFill>
                  <a:srgbClr val="29261D"/>
                </a:solidFill>
                <a:latin typeface="Open Sans"/>
              </a:rPr>
              <a:t>with flexible architecture and ER model that can scale and be integrated</a:t>
            </a:r>
          </a:p>
        </p:txBody>
      </p:sp>
      <p:sp>
        <p:nvSpPr>
          <p:cNvPr name="Freeform 8" id="8"/>
          <p:cNvSpPr/>
          <p:nvPr/>
        </p:nvSpPr>
        <p:spPr>
          <a:xfrm flipH="false" flipV="false" rot="0">
            <a:off x="12190324" y="6243633"/>
            <a:ext cx="5734050" cy="3225403"/>
          </a:xfrm>
          <a:custGeom>
            <a:avLst/>
            <a:gdLst/>
            <a:ahLst/>
            <a:cxnLst/>
            <a:rect r="r" b="b" t="t" l="l"/>
            <a:pathLst>
              <a:path h="3225403" w="5734050">
                <a:moveTo>
                  <a:pt x="0" y="0"/>
                </a:moveTo>
                <a:lnTo>
                  <a:pt x="5734050" y="0"/>
                </a:lnTo>
                <a:lnTo>
                  <a:pt x="5734050" y="3225403"/>
                </a:lnTo>
                <a:lnTo>
                  <a:pt x="0" y="3225403"/>
                </a:lnTo>
                <a:lnTo>
                  <a:pt x="0" y="0"/>
                </a:lnTo>
                <a:close/>
              </a:path>
            </a:pathLst>
          </a:custGeom>
          <a:blipFill>
            <a:blip r:embed="rId12"/>
            <a:stretch>
              <a:fillRect l="0" t="0" r="0" b="0"/>
            </a:stretch>
          </a:blipFill>
        </p:spPr>
      </p:sp>
      <p:sp>
        <p:nvSpPr>
          <p:cNvPr name="TextBox 9" id="9"/>
          <p:cNvSpPr txBox="true"/>
          <p:nvPr/>
        </p:nvSpPr>
        <p:spPr>
          <a:xfrm rot="0">
            <a:off x="1028700" y="2213478"/>
            <a:ext cx="6601810" cy="848360"/>
          </a:xfrm>
          <a:prstGeom prst="rect">
            <a:avLst/>
          </a:prstGeom>
        </p:spPr>
        <p:txBody>
          <a:bodyPr anchor="t" rtlCol="false" tIns="0" lIns="0" bIns="0" rIns="0">
            <a:spAutoFit/>
          </a:bodyPr>
          <a:lstStyle/>
          <a:p>
            <a:pPr>
              <a:lnSpc>
                <a:spcPts val="6399"/>
              </a:lnSpc>
            </a:pPr>
            <a:r>
              <a:rPr lang="en-US" sz="6399" spc="63">
                <a:solidFill>
                  <a:srgbClr val="0274B3"/>
                </a:solidFill>
                <a:latin typeface="Proxima Nova Bold"/>
              </a:rPr>
              <a:t>Our focus to date</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525048" y="6205598"/>
            <a:ext cx="13629702" cy="1624983"/>
          </a:xfrm>
          <a:custGeom>
            <a:avLst/>
            <a:gdLst/>
            <a:ahLst/>
            <a:cxnLst/>
            <a:rect r="r" b="b" t="t" l="l"/>
            <a:pathLst>
              <a:path h="1624983" w="13629702">
                <a:moveTo>
                  <a:pt x="0" y="0"/>
                </a:moveTo>
                <a:lnTo>
                  <a:pt x="13629702" y="0"/>
                </a:lnTo>
                <a:lnTo>
                  <a:pt x="13629702" y="1624983"/>
                </a:lnTo>
                <a:lnTo>
                  <a:pt x="0" y="1624983"/>
                </a:lnTo>
                <a:lnTo>
                  <a:pt x="0" y="0"/>
                </a:lnTo>
                <a:close/>
              </a:path>
            </a:pathLst>
          </a:custGeom>
          <a:blipFill>
            <a:blip r:embed="rId5"/>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832801" y="37644"/>
            <a:ext cx="16622398" cy="10211712"/>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94696" y="0"/>
            <a:ext cx="14972517" cy="10287000"/>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34981" y="7726519"/>
            <a:ext cx="1422263" cy="1940545"/>
          </a:xfrm>
          <a:custGeom>
            <a:avLst/>
            <a:gdLst/>
            <a:ahLst/>
            <a:cxnLst/>
            <a:rect r="r" b="b" t="t" l="l"/>
            <a:pathLst>
              <a:path h="1940545" w="1422263">
                <a:moveTo>
                  <a:pt x="0" y="0"/>
                </a:moveTo>
                <a:lnTo>
                  <a:pt x="1422262" y="0"/>
                </a:lnTo>
                <a:lnTo>
                  <a:pt x="1422262" y="1940545"/>
                </a:lnTo>
                <a:lnTo>
                  <a:pt x="0" y="1940545"/>
                </a:lnTo>
                <a:lnTo>
                  <a:pt x="0" y="0"/>
                </a:lnTo>
                <a:close/>
              </a:path>
            </a:pathLst>
          </a:custGeom>
          <a:blipFill>
            <a:blip r:embed="rId7"/>
            <a:stretch>
              <a:fillRect l="0" t="0" r="0" b="0"/>
            </a:stretch>
          </a:blipFill>
        </p:spPr>
      </p:sp>
      <p:sp>
        <p:nvSpPr>
          <p:cNvPr name="Freeform 5" id="5"/>
          <p:cNvSpPr/>
          <p:nvPr/>
        </p:nvSpPr>
        <p:spPr>
          <a:xfrm flipH="false" flipV="false" rot="0">
            <a:off x="3183984" y="3431390"/>
            <a:ext cx="2820584" cy="1889175"/>
          </a:xfrm>
          <a:custGeom>
            <a:avLst/>
            <a:gdLst/>
            <a:ahLst/>
            <a:cxnLst/>
            <a:rect r="r" b="b" t="t" l="l"/>
            <a:pathLst>
              <a:path h="1889175" w="2820584">
                <a:moveTo>
                  <a:pt x="0" y="0"/>
                </a:moveTo>
                <a:lnTo>
                  <a:pt x="2820584" y="0"/>
                </a:lnTo>
                <a:lnTo>
                  <a:pt x="2820584" y="1889174"/>
                </a:lnTo>
                <a:lnTo>
                  <a:pt x="0" y="1889174"/>
                </a:lnTo>
                <a:lnTo>
                  <a:pt x="0" y="0"/>
                </a:lnTo>
                <a:close/>
              </a:path>
            </a:pathLst>
          </a:custGeom>
          <a:blipFill>
            <a:blip r:embed="rId8"/>
            <a:stretch>
              <a:fillRect l="-8877" t="0" r="-5178" b="0"/>
            </a:stretch>
          </a:blipFill>
        </p:spPr>
      </p:sp>
      <p:sp>
        <p:nvSpPr>
          <p:cNvPr name="Freeform 6" id="6"/>
          <p:cNvSpPr/>
          <p:nvPr/>
        </p:nvSpPr>
        <p:spPr>
          <a:xfrm flipH="false" flipV="false" rot="0">
            <a:off x="7648941" y="6978700"/>
            <a:ext cx="2289616" cy="2289616"/>
          </a:xfrm>
          <a:custGeom>
            <a:avLst/>
            <a:gdLst/>
            <a:ahLst/>
            <a:cxnLst/>
            <a:rect r="r" b="b" t="t" l="l"/>
            <a:pathLst>
              <a:path h="2289616" w="2289616">
                <a:moveTo>
                  <a:pt x="0" y="0"/>
                </a:moveTo>
                <a:lnTo>
                  <a:pt x="2289616" y="0"/>
                </a:lnTo>
                <a:lnTo>
                  <a:pt x="2289616" y="2289615"/>
                </a:lnTo>
                <a:lnTo>
                  <a:pt x="0" y="2289615"/>
                </a:lnTo>
                <a:lnTo>
                  <a:pt x="0" y="0"/>
                </a:lnTo>
                <a:close/>
              </a:path>
            </a:pathLst>
          </a:custGeom>
          <a:blipFill>
            <a:blip r:embed="rId9"/>
            <a:stretch>
              <a:fillRect l="0" t="0" r="0" b="0"/>
            </a:stretch>
          </a:blipFill>
        </p:spPr>
      </p:sp>
      <p:sp>
        <p:nvSpPr>
          <p:cNvPr name="Freeform 7" id="7"/>
          <p:cNvSpPr/>
          <p:nvPr/>
        </p:nvSpPr>
        <p:spPr>
          <a:xfrm flipH="false" flipV="false" rot="0">
            <a:off x="13015652" y="3276531"/>
            <a:ext cx="1422263" cy="1422263"/>
          </a:xfrm>
          <a:custGeom>
            <a:avLst/>
            <a:gdLst/>
            <a:ahLst/>
            <a:cxnLst/>
            <a:rect r="r" b="b" t="t" l="l"/>
            <a:pathLst>
              <a:path h="1422263" w="1422263">
                <a:moveTo>
                  <a:pt x="0" y="0"/>
                </a:moveTo>
                <a:lnTo>
                  <a:pt x="1422263" y="0"/>
                </a:lnTo>
                <a:lnTo>
                  <a:pt x="1422263" y="1422263"/>
                </a:lnTo>
                <a:lnTo>
                  <a:pt x="0" y="1422263"/>
                </a:lnTo>
                <a:lnTo>
                  <a:pt x="0" y="0"/>
                </a:lnTo>
                <a:close/>
              </a:path>
            </a:pathLst>
          </a:custGeom>
          <a:blipFill>
            <a:blip r:embed="rId10"/>
            <a:stretch>
              <a:fillRect l="0" t="0" r="0" b="0"/>
            </a:stretch>
          </a:blipFill>
        </p:spPr>
      </p:sp>
      <p:sp>
        <p:nvSpPr>
          <p:cNvPr name="Freeform 8" id="8"/>
          <p:cNvSpPr/>
          <p:nvPr/>
        </p:nvSpPr>
        <p:spPr>
          <a:xfrm flipH="false" flipV="false" rot="0">
            <a:off x="14216523" y="5477647"/>
            <a:ext cx="2748876" cy="1085826"/>
          </a:xfrm>
          <a:custGeom>
            <a:avLst/>
            <a:gdLst/>
            <a:ahLst/>
            <a:cxnLst/>
            <a:rect r="r" b="b" t="t" l="l"/>
            <a:pathLst>
              <a:path h="1085826" w="2748876">
                <a:moveTo>
                  <a:pt x="0" y="0"/>
                </a:moveTo>
                <a:lnTo>
                  <a:pt x="2748876" y="0"/>
                </a:lnTo>
                <a:lnTo>
                  <a:pt x="2748876" y="1085826"/>
                </a:lnTo>
                <a:lnTo>
                  <a:pt x="0" y="1085826"/>
                </a:lnTo>
                <a:lnTo>
                  <a:pt x="0" y="0"/>
                </a:lnTo>
                <a:close/>
              </a:path>
            </a:pathLst>
          </a:custGeom>
          <a:blipFill>
            <a:blip r:embed="rId11"/>
            <a:stretch>
              <a:fillRect l="0" t="-73985" r="0" b="-79174"/>
            </a:stretch>
          </a:blipFill>
        </p:spPr>
      </p:sp>
      <p:sp>
        <p:nvSpPr>
          <p:cNvPr name="Freeform 9" id="9"/>
          <p:cNvSpPr/>
          <p:nvPr/>
        </p:nvSpPr>
        <p:spPr>
          <a:xfrm flipH="false" flipV="false" rot="0">
            <a:off x="7215692" y="3873551"/>
            <a:ext cx="3156116" cy="825243"/>
          </a:xfrm>
          <a:custGeom>
            <a:avLst/>
            <a:gdLst/>
            <a:ahLst/>
            <a:cxnLst/>
            <a:rect r="r" b="b" t="t" l="l"/>
            <a:pathLst>
              <a:path h="825243" w="3156116">
                <a:moveTo>
                  <a:pt x="0" y="0"/>
                </a:moveTo>
                <a:lnTo>
                  <a:pt x="3156115" y="0"/>
                </a:lnTo>
                <a:lnTo>
                  <a:pt x="3156115" y="825243"/>
                </a:lnTo>
                <a:lnTo>
                  <a:pt x="0" y="825243"/>
                </a:lnTo>
                <a:lnTo>
                  <a:pt x="0" y="0"/>
                </a:lnTo>
                <a:close/>
              </a:path>
            </a:pathLst>
          </a:custGeom>
          <a:blipFill>
            <a:blip r:embed="rId12"/>
            <a:stretch>
              <a:fillRect l="0" t="0" r="0" b="0"/>
            </a:stretch>
          </a:blipFill>
        </p:spPr>
      </p:sp>
      <p:sp>
        <p:nvSpPr>
          <p:cNvPr name="Freeform 10" id="10"/>
          <p:cNvSpPr/>
          <p:nvPr/>
        </p:nvSpPr>
        <p:spPr>
          <a:xfrm flipH="false" flipV="false" rot="0">
            <a:off x="11548265" y="7389814"/>
            <a:ext cx="1467387" cy="1467387"/>
          </a:xfrm>
          <a:custGeom>
            <a:avLst/>
            <a:gdLst/>
            <a:ahLst/>
            <a:cxnLst/>
            <a:rect r="r" b="b" t="t" l="l"/>
            <a:pathLst>
              <a:path h="1467387" w="1467387">
                <a:moveTo>
                  <a:pt x="0" y="0"/>
                </a:moveTo>
                <a:lnTo>
                  <a:pt x="1467387" y="0"/>
                </a:lnTo>
                <a:lnTo>
                  <a:pt x="1467387" y="1467387"/>
                </a:lnTo>
                <a:lnTo>
                  <a:pt x="0" y="1467387"/>
                </a:lnTo>
                <a:lnTo>
                  <a:pt x="0" y="0"/>
                </a:lnTo>
                <a:close/>
              </a:path>
            </a:pathLst>
          </a:custGeom>
          <a:blipFill>
            <a:blip r:embed="rId13"/>
            <a:stretch>
              <a:fillRect l="0" t="0" r="0" b="0"/>
            </a:stretch>
          </a:blipFill>
        </p:spPr>
      </p:sp>
      <p:sp>
        <p:nvSpPr>
          <p:cNvPr name="Freeform 11" id="11"/>
          <p:cNvSpPr/>
          <p:nvPr/>
        </p:nvSpPr>
        <p:spPr>
          <a:xfrm flipH="false" flipV="false" rot="0">
            <a:off x="14437915" y="7726519"/>
            <a:ext cx="1578058" cy="1624815"/>
          </a:xfrm>
          <a:custGeom>
            <a:avLst/>
            <a:gdLst/>
            <a:ahLst/>
            <a:cxnLst/>
            <a:rect r="r" b="b" t="t" l="l"/>
            <a:pathLst>
              <a:path h="1624815" w="1578058">
                <a:moveTo>
                  <a:pt x="0" y="0"/>
                </a:moveTo>
                <a:lnTo>
                  <a:pt x="1578058" y="0"/>
                </a:lnTo>
                <a:lnTo>
                  <a:pt x="1578058" y="1624815"/>
                </a:lnTo>
                <a:lnTo>
                  <a:pt x="0" y="1624815"/>
                </a:lnTo>
                <a:lnTo>
                  <a:pt x="0" y="0"/>
                </a:lnTo>
                <a:close/>
              </a:path>
            </a:pathLst>
          </a:custGeom>
          <a:blipFill>
            <a:blip r:embed="rId14"/>
            <a:stretch>
              <a:fillRect l="0" t="0" r="0" b="0"/>
            </a:stretch>
          </a:blipFill>
        </p:spPr>
      </p:sp>
      <p:sp>
        <p:nvSpPr>
          <p:cNvPr name="Freeform 12" id="12"/>
          <p:cNvSpPr/>
          <p:nvPr/>
        </p:nvSpPr>
        <p:spPr>
          <a:xfrm flipH="false" flipV="false" rot="0">
            <a:off x="10903186" y="4850945"/>
            <a:ext cx="1529356" cy="1529356"/>
          </a:xfrm>
          <a:custGeom>
            <a:avLst/>
            <a:gdLst/>
            <a:ahLst/>
            <a:cxnLst/>
            <a:rect r="r" b="b" t="t" l="l"/>
            <a:pathLst>
              <a:path h="1529356" w="1529356">
                <a:moveTo>
                  <a:pt x="0" y="0"/>
                </a:moveTo>
                <a:lnTo>
                  <a:pt x="1529355" y="0"/>
                </a:lnTo>
                <a:lnTo>
                  <a:pt x="1529355" y="1529356"/>
                </a:lnTo>
                <a:lnTo>
                  <a:pt x="0" y="1529356"/>
                </a:lnTo>
                <a:lnTo>
                  <a:pt x="0" y="0"/>
                </a:lnTo>
                <a:close/>
              </a:path>
            </a:pathLst>
          </a:custGeom>
          <a:blipFill>
            <a:blip r:embed="rId15"/>
            <a:stretch>
              <a:fillRect l="0" t="0" r="0" b="0"/>
            </a:stretch>
          </a:blipFill>
        </p:spPr>
      </p:sp>
      <p:sp>
        <p:nvSpPr>
          <p:cNvPr name="Freeform 13" id="13"/>
          <p:cNvSpPr/>
          <p:nvPr/>
        </p:nvSpPr>
        <p:spPr>
          <a:xfrm flipH="false" flipV="false" rot="0">
            <a:off x="6193286" y="5660819"/>
            <a:ext cx="3286125" cy="719482"/>
          </a:xfrm>
          <a:custGeom>
            <a:avLst/>
            <a:gdLst/>
            <a:ahLst/>
            <a:cxnLst/>
            <a:rect r="r" b="b" t="t" l="l"/>
            <a:pathLst>
              <a:path h="719482" w="3286125">
                <a:moveTo>
                  <a:pt x="0" y="0"/>
                </a:moveTo>
                <a:lnTo>
                  <a:pt x="3286125" y="0"/>
                </a:lnTo>
                <a:lnTo>
                  <a:pt x="3286125" y="719482"/>
                </a:lnTo>
                <a:lnTo>
                  <a:pt x="0" y="719482"/>
                </a:lnTo>
                <a:lnTo>
                  <a:pt x="0" y="0"/>
                </a:lnTo>
                <a:close/>
              </a:path>
            </a:pathLst>
          </a:custGeom>
          <a:blipFill>
            <a:blip r:embed="rId16"/>
            <a:stretch>
              <a:fillRect l="-4281" t="-70696" r="-1600" b="-71103"/>
            </a:stretch>
          </a:blipFill>
        </p:spPr>
      </p:sp>
      <p:sp>
        <p:nvSpPr>
          <p:cNvPr name="Freeform 14" id="14"/>
          <p:cNvSpPr/>
          <p:nvPr/>
        </p:nvSpPr>
        <p:spPr>
          <a:xfrm flipH="false" flipV="false" rot="0">
            <a:off x="4389615" y="6873598"/>
            <a:ext cx="1309064" cy="1428750"/>
          </a:xfrm>
          <a:custGeom>
            <a:avLst/>
            <a:gdLst/>
            <a:ahLst/>
            <a:cxnLst/>
            <a:rect r="r" b="b" t="t" l="l"/>
            <a:pathLst>
              <a:path h="1428750" w="1309064">
                <a:moveTo>
                  <a:pt x="0" y="0"/>
                </a:moveTo>
                <a:lnTo>
                  <a:pt x="1309064" y="0"/>
                </a:lnTo>
                <a:lnTo>
                  <a:pt x="1309064" y="1428750"/>
                </a:lnTo>
                <a:lnTo>
                  <a:pt x="0" y="1428750"/>
                </a:lnTo>
                <a:lnTo>
                  <a:pt x="0" y="0"/>
                </a:lnTo>
                <a:close/>
              </a:path>
            </a:pathLst>
          </a:custGeom>
          <a:blipFill>
            <a:blip r:embed="rId17"/>
            <a:stretch>
              <a:fillRect l="-36210" t="-26112" r="-36285" b="-31934"/>
            </a:stretch>
          </a:blipFill>
        </p:spPr>
      </p:sp>
      <p:sp>
        <p:nvSpPr>
          <p:cNvPr name="Freeform 15" id="15"/>
          <p:cNvSpPr/>
          <p:nvPr/>
        </p:nvSpPr>
        <p:spPr>
          <a:xfrm flipH="false" flipV="false" rot="0">
            <a:off x="759742" y="4968598"/>
            <a:ext cx="2602928" cy="1905000"/>
          </a:xfrm>
          <a:custGeom>
            <a:avLst/>
            <a:gdLst/>
            <a:ahLst/>
            <a:cxnLst/>
            <a:rect r="r" b="b" t="t" l="l"/>
            <a:pathLst>
              <a:path h="1905000" w="2602928">
                <a:moveTo>
                  <a:pt x="0" y="0"/>
                </a:moveTo>
                <a:lnTo>
                  <a:pt x="2602928" y="0"/>
                </a:lnTo>
                <a:lnTo>
                  <a:pt x="2602928" y="1905000"/>
                </a:lnTo>
                <a:lnTo>
                  <a:pt x="0" y="1905000"/>
                </a:lnTo>
                <a:lnTo>
                  <a:pt x="0" y="0"/>
                </a:lnTo>
                <a:close/>
              </a:path>
            </a:pathLst>
          </a:custGeom>
          <a:blipFill>
            <a:blip r:embed="rId18"/>
            <a:stretch>
              <a:fillRect l="-26536" t="0" r="0" b="0"/>
            </a:stretch>
          </a:blipFill>
        </p:spPr>
      </p:sp>
      <p:sp>
        <p:nvSpPr>
          <p:cNvPr name="TextBox 16" id="16"/>
          <p:cNvSpPr txBox="true"/>
          <p:nvPr/>
        </p:nvSpPr>
        <p:spPr>
          <a:xfrm rot="0">
            <a:off x="1028700" y="2169117"/>
            <a:ext cx="13615297" cy="727711"/>
          </a:xfrm>
          <a:prstGeom prst="rect">
            <a:avLst/>
          </a:prstGeom>
        </p:spPr>
        <p:txBody>
          <a:bodyPr anchor="t" rtlCol="false" tIns="0" lIns="0" bIns="0" rIns="0">
            <a:spAutoFit/>
          </a:bodyPr>
          <a:lstStyle/>
          <a:p>
            <a:pPr>
              <a:lnSpc>
                <a:spcPts val="5400"/>
              </a:lnSpc>
            </a:pPr>
            <a:r>
              <a:rPr lang="en-US" sz="5400" spc="54">
                <a:solidFill>
                  <a:srgbClr val="0274B3"/>
                </a:solidFill>
                <a:latin typeface="Montserrat Bold"/>
              </a:rPr>
              <a:t>What is in the background?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DAFxIPrpq-c</dc:identifier>
  <dcterms:modified xsi:type="dcterms:W3CDTF">2011-08-01T06:04:30Z</dcterms:modified>
  <cp:revision>1</cp:revision>
  <dc:title>Helgitas V2</dc:title>
</cp:coreProperties>
</file>